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League Spartan" panose="020B0604020202020204" charset="0"/>
      <p:regular r:id="rId13"/>
    </p:embeddedFont>
    <p:embeddedFont>
      <p:font typeface="Poppins" panose="00000500000000000000" pitchFamily="2" charset="0"/>
      <p:regular r:id="rId14"/>
    </p:embeddedFont>
    <p:embeddedFont>
      <p:font typeface="Poppins Medium" panose="00000600000000000000" pitchFamily="2" charset="0"/>
      <p:regular r:id="rId15"/>
    </p:embeddedFont>
    <p:embeddedFont>
      <p:font typeface="Poppins Medium 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0" d="100"/>
          <a:sy n="60" d="100"/>
        </p:scale>
        <p:origin x="370"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eg>
</file>

<file path=ppt/media/image10.png>
</file>

<file path=ppt/media/image11.png>
</file>

<file path=ppt/media/image12.svg>
</file>

<file path=ppt/media/image13.png>
</file>

<file path=ppt/media/image14.png>
</file>

<file path=ppt/media/image15.png>
</file>

<file path=ppt/media/image16.png>
</file>

<file path=ppt/media/image17.jpeg>
</file>

<file path=ppt/media/image2.png>
</file>

<file path=ppt/media/image3.sv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D8DCCD-D595-40A7-9C15-9F33F9538467}" type="datetimeFigureOut">
              <a:rPr lang="en-US" smtClean="0"/>
              <a:t>5/4/2025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9336C2-A82E-4038-91AE-5C2763A31566}" type="slidenum">
              <a:rPr lang="en-US" smtClean="0"/>
              <a:t>‹#›</a:t>
            </a:fld>
            <a:endParaRPr lang="en-US"/>
          </a:p>
        </p:txBody>
      </p:sp>
    </p:spTree>
    <p:extLst>
      <p:ext uri="{BB962C8B-B14F-4D97-AF65-F5344CB8AC3E}">
        <p14:creationId xmlns:p14="http://schemas.microsoft.com/office/powerpoint/2010/main" val="1736394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9336C2-A82E-4038-91AE-5C2763A31566}" type="slidenum">
              <a:rPr lang="en-US" smtClean="0"/>
              <a:t>9</a:t>
            </a:fld>
            <a:endParaRPr lang="en-US"/>
          </a:p>
        </p:txBody>
      </p:sp>
    </p:spTree>
    <p:extLst>
      <p:ext uri="{BB962C8B-B14F-4D97-AF65-F5344CB8AC3E}">
        <p14:creationId xmlns:p14="http://schemas.microsoft.com/office/powerpoint/2010/main" val="768807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5BBFF"/>
        </a:solidFill>
        <a:effectLst/>
      </p:bgPr>
    </p:bg>
    <p:spTree>
      <p:nvGrpSpPr>
        <p:cNvPr id="1" name=""/>
        <p:cNvGrpSpPr/>
        <p:nvPr/>
      </p:nvGrpSpPr>
      <p:grpSpPr>
        <a:xfrm>
          <a:off x="0" y="0"/>
          <a:ext cx="0" cy="0"/>
          <a:chOff x="0" y="0"/>
          <a:chExt cx="0" cy="0"/>
        </a:xfrm>
      </p:grpSpPr>
      <p:sp>
        <p:nvSpPr>
          <p:cNvPr id="2" name="AutoShape 2"/>
          <p:cNvSpPr/>
          <p:nvPr/>
        </p:nvSpPr>
        <p:spPr>
          <a:xfrm>
            <a:off x="-1" y="5143501"/>
            <a:ext cx="18288001" cy="5143500"/>
          </a:xfrm>
          <a:prstGeom prst="rect">
            <a:avLst/>
          </a:prstGeom>
          <a:solidFill>
            <a:srgbClr val="2C92D5"/>
          </a:solidFill>
        </p:spPr>
        <p:txBody>
          <a:bodyPr/>
          <a:lstStyle/>
          <a:p>
            <a:endParaRPr lang="en-US"/>
          </a:p>
        </p:txBody>
      </p:sp>
      <p:sp>
        <p:nvSpPr>
          <p:cNvPr id="3" name="Freeform 3"/>
          <p:cNvSpPr/>
          <p:nvPr/>
        </p:nvSpPr>
        <p:spPr>
          <a:xfrm>
            <a:off x="0" y="5143500"/>
            <a:ext cx="14074133" cy="5143500"/>
          </a:xfrm>
          <a:custGeom>
            <a:avLst/>
            <a:gdLst/>
            <a:ahLst/>
            <a:cxnLst/>
            <a:rect l="l" t="t" r="r" b="b"/>
            <a:pathLst>
              <a:path w="14074133" h="5143500">
                <a:moveTo>
                  <a:pt x="0" y="0"/>
                </a:moveTo>
                <a:lnTo>
                  <a:pt x="14074133" y="0"/>
                </a:lnTo>
                <a:lnTo>
                  <a:pt x="14074133" y="5143500"/>
                </a:lnTo>
                <a:lnTo>
                  <a:pt x="0" y="5143500"/>
                </a:lnTo>
                <a:lnTo>
                  <a:pt x="0" y="0"/>
                </a:lnTo>
                <a:close/>
              </a:path>
            </a:pathLst>
          </a:custGeom>
          <a:blipFill>
            <a:blip r:embed="rId2"/>
            <a:stretch>
              <a:fillRect t="-67488" r="-29940" b="-53548"/>
            </a:stretch>
          </a:blipFill>
        </p:spPr>
        <p:txBody>
          <a:bodyPr/>
          <a:lstStyle/>
          <a:p>
            <a:endParaRPr lang="en-US"/>
          </a:p>
        </p:txBody>
      </p:sp>
      <p:sp>
        <p:nvSpPr>
          <p:cNvPr id="4" name="TextBox 4"/>
          <p:cNvSpPr txBox="1"/>
          <p:nvPr/>
        </p:nvSpPr>
        <p:spPr>
          <a:xfrm>
            <a:off x="889177" y="1038225"/>
            <a:ext cx="15885133" cy="3616375"/>
          </a:xfrm>
          <a:prstGeom prst="rect">
            <a:avLst/>
          </a:prstGeom>
        </p:spPr>
        <p:txBody>
          <a:bodyPr lIns="0" tIns="0" rIns="0" bIns="0" rtlCol="0" anchor="t">
            <a:spAutoFit/>
          </a:bodyPr>
          <a:lstStyle/>
          <a:p>
            <a:pPr algn="ctr">
              <a:lnSpc>
                <a:spcPts val="9354"/>
              </a:lnSpc>
            </a:pPr>
            <a:r>
              <a:rPr lang="en-US" sz="7800" spc="467" dirty="0">
                <a:solidFill>
                  <a:srgbClr val="000000"/>
                </a:solidFill>
                <a:latin typeface="League Spartan"/>
                <a:ea typeface="League Spartan"/>
                <a:cs typeface="League Spartan"/>
                <a:sym typeface="League Spartan"/>
              </a:rPr>
              <a:t>DRIVER RISK ANALYSIS AND VISUALIZATION USING BIG DATA </a:t>
            </a:r>
          </a:p>
        </p:txBody>
      </p:sp>
      <p:sp>
        <p:nvSpPr>
          <p:cNvPr id="5" name="TextBox 5"/>
          <p:cNvSpPr txBox="1"/>
          <p:nvPr/>
        </p:nvSpPr>
        <p:spPr>
          <a:xfrm>
            <a:off x="15254051" y="6137640"/>
            <a:ext cx="2005249" cy="476633"/>
          </a:xfrm>
          <a:prstGeom prst="rect">
            <a:avLst/>
          </a:prstGeom>
        </p:spPr>
        <p:txBody>
          <a:bodyPr lIns="0" tIns="0" rIns="0" bIns="0" rtlCol="0" anchor="t">
            <a:spAutoFit/>
          </a:bodyPr>
          <a:lstStyle/>
          <a:p>
            <a:pPr algn="l">
              <a:lnSpc>
                <a:spcPts val="3753"/>
              </a:lnSpc>
            </a:pPr>
            <a:r>
              <a:rPr lang="en-US" sz="3127" b="1" spc="93" dirty="0">
                <a:solidFill>
                  <a:srgbClr val="FFFFFF"/>
                </a:solidFill>
                <a:latin typeface="Poppins Medium Bold"/>
                <a:ea typeface="Poppins Medium Bold"/>
                <a:cs typeface="Poppins Medium Bold"/>
                <a:sym typeface="Poppins Medium Bold"/>
              </a:rPr>
              <a:t>GROUP-1</a:t>
            </a:r>
          </a:p>
        </p:txBody>
      </p:sp>
      <p:sp>
        <p:nvSpPr>
          <p:cNvPr id="6" name="TextBox 6"/>
          <p:cNvSpPr txBox="1"/>
          <p:nvPr/>
        </p:nvSpPr>
        <p:spPr>
          <a:xfrm>
            <a:off x="14439974" y="6866437"/>
            <a:ext cx="3633402" cy="2649848"/>
          </a:xfrm>
          <a:prstGeom prst="rect">
            <a:avLst/>
          </a:prstGeom>
        </p:spPr>
        <p:txBody>
          <a:bodyPr lIns="0" tIns="0" rIns="0" bIns="0" rtlCol="0" anchor="t">
            <a:spAutoFit/>
          </a:bodyPr>
          <a:lstStyle/>
          <a:p>
            <a:pPr algn="ctr">
              <a:lnSpc>
                <a:spcPts val="3045"/>
              </a:lnSpc>
            </a:pPr>
            <a:r>
              <a:rPr lang="en-US" sz="2175" spc="65">
                <a:solidFill>
                  <a:srgbClr val="FFFFFF"/>
                </a:solidFill>
                <a:latin typeface="Poppins Medium"/>
                <a:ea typeface="Poppins Medium"/>
                <a:cs typeface="Poppins Medium"/>
                <a:sym typeface="Poppins Medium"/>
              </a:rPr>
              <a:t>Srinivas Ganisetti </a:t>
            </a:r>
          </a:p>
          <a:p>
            <a:pPr algn="ctr">
              <a:lnSpc>
                <a:spcPts val="3045"/>
              </a:lnSpc>
            </a:pPr>
            <a:r>
              <a:rPr lang="en-US" sz="2175" spc="65">
                <a:solidFill>
                  <a:srgbClr val="FFFFFF"/>
                </a:solidFill>
                <a:latin typeface="Poppins Medium"/>
                <a:ea typeface="Poppins Medium"/>
                <a:cs typeface="Poppins Medium"/>
                <a:sym typeface="Poppins Medium"/>
              </a:rPr>
              <a:t> Sai Nikhel Rangala</a:t>
            </a:r>
          </a:p>
          <a:p>
            <a:pPr algn="ctr">
              <a:lnSpc>
                <a:spcPts val="3045"/>
              </a:lnSpc>
            </a:pPr>
            <a:r>
              <a:rPr lang="en-US" sz="2175" spc="65">
                <a:solidFill>
                  <a:srgbClr val="FFFFFF"/>
                </a:solidFill>
                <a:latin typeface="Poppins Medium"/>
                <a:ea typeface="Poppins Medium"/>
                <a:cs typeface="Poppins Medium"/>
                <a:sym typeface="Poppins Medium"/>
              </a:rPr>
              <a:t>Nathan Le</a:t>
            </a:r>
          </a:p>
          <a:p>
            <a:pPr algn="ctr">
              <a:lnSpc>
                <a:spcPts val="3045"/>
              </a:lnSpc>
            </a:pPr>
            <a:r>
              <a:rPr lang="en-US" sz="2175" spc="65">
                <a:solidFill>
                  <a:srgbClr val="FFFFFF"/>
                </a:solidFill>
                <a:latin typeface="Poppins Medium"/>
                <a:ea typeface="Poppins Medium"/>
                <a:cs typeface="Poppins Medium"/>
                <a:sym typeface="Poppins Medium"/>
              </a:rPr>
              <a:t>Shreya Reddy Bommidi</a:t>
            </a:r>
          </a:p>
          <a:p>
            <a:pPr algn="ctr">
              <a:lnSpc>
                <a:spcPts val="3045"/>
              </a:lnSpc>
            </a:pPr>
            <a:r>
              <a:rPr lang="en-US" sz="2175" spc="65">
                <a:solidFill>
                  <a:srgbClr val="FFFFFF"/>
                </a:solidFill>
                <a:latin typeface="Poppins Medium"/>
                <a:ea typeface="Poppins Medium"/>
                <a:cs typeface="Poppins Medium"/>
                <a:sym typeface="Poppins Medium"/>
              </a:rPr>
              <a:t>Khushi Srinivas </a:t>
            </a:r>
          </a:p>
          <a:p>
            <a:pPr algn="ctr">
              <a:lnSpc>
                <a:spcPts val="3045"/>
              </a:lnSpc>
            </a:pPr>
            <a:r>
              <a:rPr lang="en-US" sz="2175" spc="65">
                <a:solidFill>
                  <a:srgbClr val="FFFFFF"/>
                </a:solidFill>
                <a:latin typeface="Poppins Medium"/>
                <a:ea typeface="Poppins Medium"/>
                <a:cs typeface="Poppins Medium"/>
                <a:sym typeface="Poppins Medium"/>
              </a:rPr>
              <a:t>Neel Bhavanishankar</a:t>
            </a:r>
          </a:p>
          <a:p>
            <a:pPr algn="ctr">
              <a:lnSpc>
                <a:spcPts val="3045"/>
              </a:lnSpc>
              <a:spcBef>
                <a:spcPct val="0"/>
              </a:spcBef>
            </a:pPr>
            <a:endParaRPr lang="en-US" sz="2175" spc="65">
              <a:solidFill>
                <a:srgbClr val="FFFFFF"/>
              </a:solidFill>
              <a:latin typeface="Poppins Medium"/>
              <a:ea typeface="Poppins Medium"/>
              <a:cs typeface="Poppins Medium"/>
              <a:sym typeface="Poppins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C92D5"/>
        </a:solidFill>
        <a:effectLst/>
      </p:bgPr>
    </p:bg>
    <p:spTree>
      <p:nvGrpSpPr>
        <p:cNvPr id="1" name=""/>
        <p:cNvGrpSpPr/>
        <p:nvPr/>
      </p:nvGrpSpPr>
      <p:grpSpPr>
        <a:xfrm>
          <a:off x="0" y="0"/>
          <a:ext cx="0" cy="0"/>
          <a:chOff x="0" y="0"/>
          <a:chExt cx="0" cy="0"/>
        </a:xfrm>
      </p:grpSpPr>
      <p:sp>
        <p:nvSpPr>
          <p:cNvPr id="2" name="AutoShape 2"/>
          <p:cNvSpPr/>
          <p:nvPr/>
        </p:nvSpPr>
        <p:spPr>
          <a:xfrm>
            <a:off x="0" y="5621567"/>
            <a:ext cx="18288000" cy="4665433"/>
          </a:xfrm>
          <a:prstGeom prst="rect">
            <a:avLst/>
          </a:prstGeom>
          <a:solidFill>
            <a:srgbClr val="45BBFF"/>
          </a:solidFill>
        </p:spPr>
        <p:txBody>
          <a:bodyPr/>
          <a:lstStyle/>
          <a:p>
            <a:endParaRPr lang="en-US"/>
          </a:p>
        </p:txBody>
      </p:sp>
      <p:sp>
        <p:nvSpPr>
          <p:cNvPr id="3" name="Freeform 3"/>
          <p:cNvSpPr/>
          <p:nvPr/>
        </p:nvSpPr>
        <p:spPr>
          <a:xfrm>
            <a:off x="2538421" y="3202762"/>
            <a:ext cx="13211157" cy="4384742"/>
          </a:xfrm>
          <a:custGeom>
            <a:avLst/>
            <a:gdLst/>
            <a:ahLst/>
            <a:cxnLst/>
            <a:rect l="l" t="t" r="r" b="b"/>
            <a:pathLst>
              <a:path w="13211157" h="4384742">
                <a:moveTo>
                  <a:pt x="0" y="0"/>
                </a:moveTo>
                <a:lnTo>
                  <a:pt x="13211158" y="0"/>
                </a:lnTo>
                <a:lnTo>
                  <a:pt x="13211158" y="4384742"/>
                </a:lnTo>
                <a:lnTo>
                  <a:pt x="0" y="4384742"/>
                </a:lnTo>
                <a:lnTo>
                  <a:pt x="0" y="0"/>
                </a:lnTo>
                <a:close/>
              </a:path>
            </a:pathLst>
          </a:custGeom>
          <a:blipFill>
            <a:blip r:embed="rId2"/>
            <a:stretch>
              <a:fillRect t="-38772" b="-62093"/>
            </a:stretch>
          </a:blipFill>
        </p:spPr>
        <p:txBody>
          <a:bodyPr/>
          <a:lstStyle/>
          <a:p>
            <a:endParaRPr lang="en-US"/>
          </a:p>
        </p:txBody>
      </p:sp>
      <p:sp>
        <p:nvSpPr>
          <p:cNvPr id="4" name="TextBox 4"/>
          <p:cNvSpPr txBox="1"/>
          <p:nvPr/>
        </p:nvSpPr>
        <p:spPr>
          <a:xfrm>
            <a:off x="1993010" y="1774238"/>
            <a:ext cx="14301979" cy="1228725"/>
          </a:xfrm>
          <a:prstGeom prst="rect">
            <a:avLst/>
          </a:prstGeom>
        </p:spPr>
        <p:txBody>
          <a:bodyPr lIns="0" tIns="0" rIns="0" bIns="0" rtlCol="0" anchor="t">
            <a:spAutoFit/>
          </a:bodyPr>
          <a:lstStyle/>
          <a:p>
            <a:pPr algn="ctr">
              <a:lnSpc>
                <a:spcPts val="9600"/>
              </a:lnSpc>
            </a:pPr>
            <a:r>
              <a:rPr lang="en-US" sz="8000">
                <a:solidFill>
                  <a:srgbClr val="FFFFFF"/>
                </a:solidFill>
                <a:latin typeface="League Spartan"/>
                <a:ea typeface="League Spartan"/>
                <a:cs typeface="League Spartan"/>
                <a:sym typeface="League Spartan"/>
              </a:rPr>
              <a:t>THANK YOU !</a:t>
            </a:r>
          </a:p>
        </p:txBody>
      </p:sp>
      <p:sp>
        <p:nvSpPr>
          <p:cNvPr id="5" name="TextBox 5"/>
          <p:cNvSpPr txBox="1"/>
          <p:nvPr/>
        </p:nvSpPr>
        <p:spPr>
          <a:xfrm>
            <a:off x="638592" y="8562975"/>
            <a:ext cx="17010815" cy="466725"/>
          </a:xfrm>
          <a:prstGeom prst="rect">
            <a:avLst/>
          </a:prstGeom>
        </p:spPr>
        <p:txBody>
          <a:bodyPr lIns="0" tIns="0" rIns="0" bIns="0" rtlCol="0" anchor="t">
            <a:spAutoFit/>
          </a:bodyPr>
          <a:lstStyle/>
          <a:p>
            <a:pPr algn="ctr">
              <a:lnSpc>
                <a:spcPts val="3600"/>
              </a:lnSpc>
            </a:pPr>
            <a:r>
              <a:rPr lang="en-US" sz="3000" spc="89">
                <a:solidFill>
                  <a:srgbClr val="000000"/>
                </a:solidFill>
                <a:latin typeface="Poppins Medium"/>
                <a:ea typeface="Poppins Medium"/>
                <a:cs typeface="Poppins Medium"/>
                <a:sym typeface="Poppins Medium"/>
              </a:rPr>
              <a:t>"THE GOAL IS TO TURN DATA INTO INFORMATION, AND INFORMATION INTO INSIGHT."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1D683"/>
        </a:solidFill>
        <a:effectLst/>
      </p:bgPr>
    </p:bg>
    <p:spTree>
      <p:nvGrpSpPr>
        <p:cNvPr id="1" name=""/>
        <p:cNvGrpSpPr/>
        <p:nvPr/>
      </p:nvGrpSpPr>
      <p:grpSpPr>
        <a:xfrm>
          <a:off x="0" y="0"/>
          <a:ext cx="0" cy="0"/>
          <a:chOff x="0" y="0"/>
          <a:chExt cx="0" cy="0"/>
        </a:xfrm>
      </p:grpSpPr>
      <p:sp>
        <p:nvSpPr>
          <p:cNvPr id="2" name="AutoShape 2"/>
          <p:cNvSpPr/>
          <p:nvPr/>
        </p:nvSpPr>
        <p:spPr>
          <a:xfrm>
            <a:off x="0" y="0"/>
            <a:ext cx="18830925" cy="2332279"/>
          </a:xfrm>
          <a:prstGeom prst="rect">
            <a:avLst/>
          </a:prstGeom>
          <a:solidFill>
            <a:srgbClr val="368860"/>
          </a:solidFill>
        </p:spPr>
        <p:txBody>
          <a:bodyPr/>
          <a:lstStyle/>
          <a:p>
            <a:endParaRPr lang="en-US"/>
          </a:p>
        </p:txBody>
      </p:sp>
      <p:sp>
        <p:nvSpPr>
          <p:cNvPr id="3" name="Freeform 3"/>
          <p:cNvSpPr/>
          <p:nvPr/>
        </p:nvSpPr>
        <p:spPr>
          <a:xfrm>
            <a:off x="11923098" y="0"/>
            <a:ext cx="2338124" cy="2332279"/>
          </a:xfrm>
          <a:custGeom>
            <a:avLst/>
            <a:gdLst/>
            <a:ahLst/>
            <a:cxnLst/>
            <a:rect l="l" t="t" r="r" b="b"/>
            <a:pathLst>
              <a:path w="2338124" h="2332279">
                <a:moveTo>
                  <a:pt x="0" y="0"/>
                </a:moveTo>
                <a:lnTo>
                  <a:pt x="2338124" y="0"/>
                </a:lnTo>
                <a:lnTo>
                  <a:pt x="2338124" y="2332279"/>
                </a:lnTo>
                <a:lnTo>
                  <a:pt x="0" y="23322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7311145" y="5609780"/>
            <a:ext cx="9948155" cy="4501540"/>
          </a:xfrm>
          <a:custGeom>
            <a:avLst/>
            <a:gdLst/>
            <a:ahLst/>
            <a:cxnLst/>
            <a:rect l="l" t="t" r="r" b="b"/>
            <a:pathLst>
              <a:path w="9948155" h="4501540">
                <a:moveTo>
                  <a:pt x="0" y="0"/>
                </a:moveTo>
                <a:lnTo>
                  <a:pt x="9948155" y="0"/>
                </a:lnTo>
                <a:lnTo>
                  <a:pt x="9948155" y="4501540"/>
                </a:lnTo>
                <a:lnTo>
                  <a:pt x="0" y="4501540"/>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343918" y="2837192"/>
            <a:ext cx="16915382" cy="2436564"/>
          </a:xfrm>
          <a:prstGeom prst="rect">
            <a:avLst/>
          </a:prstGeom>
        </p:spPr>
        <p:txBody>
          <a:bodyPr lIns="0" tIns="0" rIns="0" bIns="0" rtlCol="0" anchor="t">
            <a:spAutoFit/>
          </a:bodyPr>
          <a:lstStyle/>
          <a:p>
            <a:pPr algn="just">
              <a:lnSpc>
                <a:spcPts val="3820"/>
              </a:lnSpc>
            </a:pPr>
            <a:r>
              <a:rPr lang="en-US" sz="3183" spc="95" dirty="0">
                <a:solidFill>
                  <a:srgbClr val="000000"/>
                </a:solidFill>
                <a:latin typeface="Poppins" panose="00000500000000000000" pitchFamily="2" charset="0"/>
                <a:ea typeface="Poppins"/>
                <a:cs typeface="Poppins" panose="00000500000000000000" pitchFamily="2" charset="0"/>
                <a:sym typeface="Poppins"/>
              </a:rPr>
              <a:t>The project leverages the Big Data Hadoop Ecosystem to analyze truck fleet data and identify key risk factors. The primary goal is to enhance safety protocols by enabling rapid data analysis and delivering valuable insights for decision-makers. Alongside risk factor evaluation, additional parameters such as mileage and fuel consumption are also analyzed for predictive insights.</a:t>
            </a:r>
          </a:p>
        </p:txBody>
      </p:sp>
      <p:sp>
        <p:nvSpPr>
          <p:cNvPr id="6" name="TextBox 6"/>
          <p:cNvSpPr txBox="1"/>
          <p:nvPr/>
        </p:nvSpPr>
        <p:spPr>
          <a:xfrm>
            <a:off x="1711898" y="594640"/>
            <a:ext cx="9240256" cy="1143000"/>
          </a:xfrm>
          <a:prstGeom prst="rect">
            <a:avLst/>
          </a:prstGeom>
        </p:spPr>
        <p:txBody>
          <a:bodyPr lIns="0" tIns="0" rIns="0" bIns="0" rtlCol="0" anchor="t">
            <a:spAutoFit/>
          </a:bodyPr>
          <a:lstStyle/>
          <a:p>
            <a:pPr marL="0" lvl="0" indent="0" algn="just">
              <a:lnSpc>
                <a:spcPts val="9000"/>
              </a:lnSpc>
              <a:spcBef>
                <a:spcPct val="0"/>
              </a:spcBef>
            </a:pPr>
            <a:r>
              <a:rPr lang="en-US" sz="7500" spc="450" dirty="0">
                <a:solidFill>
                  <a:srgbClr val="FFFFFF"/>
                </a:solidFill>
                <a:latin typeface="League Spartan"/>
                <a:ea typeface="League Spartan"/>
                <a:cs typeface="League Spartan"/>
                <a:sym typeface="League Spartan"/>
              </a:rPr>
              <a:t>PROJECT SCOPE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5BBFF"/>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1385902"/>
          </a:xfrm>
          <a:prstGeom prst="rect">
            <a:avLst/>
          </a:prstGeom>
          <a:solidFill>
            <a:srgbClr val="2C92D5"/>
          </a:solidFill>
        </p:spPr>
        <p:txBody>
          <a:bodyPr/>
          <a:lstStyle/>
          <a:p>
            <a:endParaRPr lang="en-US"/>
          </a:p>
        </p:txBody>
      </p:sp>
      <p:sp>
        <p:nvSpPr>
          <p:cNvPr id="3" name="TextBox 3"/>
          <p:cNvSpPr txBox="1"/>
          <p:nvPr/>
        </p:nvSpPr>
        <p:spPr>
          <a:xfrm>
            <a:off x="2852664" y="561975"/>
            <a:ext cx="12582673" cy="495300"/>
          </a:xfrm>
          <a:prstGeom prst="rect">
            <a:avLst/>
          </a:prstGeom>
        </p:spPr>
        <p:txBody>
          <a:bodyPr lIns="0" tIns="0" rIns="0" bIns="0" rtlCol="0" anchor="t">
            <a:spAutoFit/>
          </a:bodyPr>
          <a:lstStyle/>
          <a:p>
            <a:pPr algn="ctr">
              <a:lnSpc>
                <a:spcPts val="3959"/>
              </a:lnSpc>
              <a:spcBef>
                <a:spcPct val="0"/>
              </a:spcBef>
            </a:pPr>
            <a:r>
              <a:rPr lang="en-US" sz="3299" b="1" spc="98">
                <a:solidFill>
                  <a:srgbClr val="000000"/>
                </a:solidFill>
                <a:latin typeface="League Spartan"/>
                <a:ea typeface="League Spartan"/>
                <a:cs typeface="Poppins" panose="00000500000000000000" pitchFamily="2" charset="0"/>
                <a:sym typeface="League Spartan"/>
              </a:rPr>
              <a:t>STRATEGIC QUESTIONS BEHIND THE DASHBOARD</a:t>
            </a:r>
          </a:p>
        </p:txBody>
      </p:sp>
      <p:sp>
        <p:nvSpPr>
          <p:cNvPr id="4" name="TextBox 4"/>
          <p:cNvSpPr txBox="1"/>
          <p:nvPr/>
        </p:nvSpPr>
        <p:spPr>
          <a:xfrm>
            <a:off x="560221" y="2182842"/>
            <a:ext cx="16884298" cy="361950"/>
          </a:xfrm>
          <a:prstGeom prst="rect">
            <a:avLst/>
          </a:prstGeom>
        </p:spPr>
        <p:txBody>
          <a:bodyPr lIns="0" tIns="0" rIns="0" bIns="0" rtlCol="0" anchor="t">
            <a:spAutoFit/>
          </a:bodyPr>
          <a:lstStyle/>
          <a:p>
            <a:pPr algn="ctr">
              <a:lnSpc>
                <a:spcPts val="2879"/>
              </a:lnSpc>
              <a:spcBef>
                <a:spcPct val="0"/>
              </a:spcBef>
            </a:pPr>
            <a:r>
              <a:rPr lang="en-US" sz="2400" b="1" spc="72" dirty="0">
                <a:solidFill>
                  <a:srgbClr val="000000"/>
                </a:solidFill>
                <a:latin typeface="League Spartan"/>
                <a:ea typeface="League Spartan"/>
                <a:cs typeface="Poppins" panose="00000500000000000000" pitchFamily="2" charset="0"/>
                <a:sym typeface="League Spartan"/>
              </a:rPr>
              <a:t>“WHICH HIGH-RISK DRIVERS HAVE THE HIGHEST ROAD EXPOSURE BASED ON TOTAL MILES DRIVEN?”</a:t>
            </a:r>
          </a:p>
        </p:txBody>
      </p:sp>
      <p:sp>
        <p:nvSpPr>
          <p:cNvPr id="5" name="TextBox 5"/>
          <p:cNvSpPr txBox="1"/>
          <p:nvPr/>
        </p:nvSpPr>
        <p:spPr>
          <a:xfrm>
            <a:off x="560221" y="3490556"/>
            <a:ext cx="16908780" cy="723900"/>
          </a:xfrm>
          <a:prstGeom prst="rect">
            <a:avLst/>
          </a:prstGeom>
        </p:spPr>
        <p:txBody>
          <a:bodyPr lIns="0" tIns="0" rIns="0" bIns="0" rtlCol="0" anchor="t">
            <a:spAutoFit/>
          </a:bodyPr>
          <a:lstStyle/>
          <a:p>
            <a:pPr algn="ctr">
              <a:lnSpc>
                <a:spcPts val="2879"/>
              </a:lnSpc>
              <a:spcBef>
                <a:spcPct val="0"/>
              </a:spcBef>
            </a:pPr>
            <a:r>
              <a:rPr lang="en-US" sz="2400" b="1" spc="72" dirty="0">
                <a:solidFill>
                  <a:srgbClr val="000000"/>
                </a:solidFill>
                <a:latin typeface="League Spartan"/>
                <a:ea typeface="League Spartan"/>
                <a:cs typeface="Poppins" panose="00000500000000000000" pitchFamily="2" charset="0"/>
                <a:sym typeface="League Spartan"/>
              </a:rPr>
              <a:t>“HOW DO DRIVERS COMPARE IN TERMS OF TOTAL MILES DRIVEN AND FUEL EFFICIENCY, AND HOW DOES RISK CATEGORY INFLUENCE THIS RELATIONSHIP?”</a:t>
            </a:r>
          </a:p>
        </p:txBody>
      </p:sp>
      <p:sp>
        <p:nvSpPr>
          <p:cNvPr id="6" name="TextBox 6"/>
          <p:cNvSpPr txBox="1"/>
          <p:nvPr/>
        </p:nvSpPr>
        <p:spPr>
          <a:xfrm>
            <a:off x="1524000" y="6817184"/>
            <a:ext cx="14526705" cy="361950"/>
          </a:xfrm>
          <a:prstGeom prst="rect">
            <a:avLst/>
          </a:prstGeom>
        </p:spPr>
        <p:txBody>
          <a:bodyPr lIns="0" tIns="0" rIns="0" bIns="0" rtlCol="0" anchor="t">
            <a:spAutoFit/>
          </a:bodyPr>
          <a:lstStyle/>
          <a:p>
            <a:pPr algn="ctr">
              <a:lnSpc>
                <a:spcPts val="2879"/>
              </a:lnSpc>
              <a:spcBef>
                <a:spcPct val="0"/>
              </a:spcBef>
            </a:pPr>
            <a:r>
              <a:rPr lang="en-US" sz="2400" spc="72" dirty="0">
                <a:solidFill>
                  <a:srgbClr val="000000"/>
                </a:solidFill>
                <a:latin typeface="League Spartan"/>
                <a:ea typeface="League Spartan"/>
                <a:cs typeface="Poppins" panose="00000500000000000000" pitchFamily="2" charset="0"/>
                <a:sym typeface="League Spartan"/>
              </a:rPr>
              <a:t>“</a:t>
            </a:r>
            <a:r>
              <a:rPr lang="en-US" sz="2400" b="1" spc="72" dirty="0">
                <a:solidFill>
                  <a:srgbClr val="000000"/>
                </a:solidFill>
                <a:latin typeface="League Spartan"/>
                <a:ea typeface="League Spartan"/>
                <a:cs typeface="Poppins" panose="00000500000000000000" pitchFamily="2" charset="0"/>
                <a:sym typeface="League Spartan"/>
              </a:rPr>
              <a:t>WHICH CITIES EXPERIENCE THE HIGHEST NUMBER OF ABNORMAL DRIVING EVENTS?”</a:t>
            </a:r>
          </a:p>
        </p:txBody>
      </p:sp>
      <p:sp>
        <p:nvSpPr>
          <p:cNvPr id="7" name="TextBox 7"/>
          <p:cNvSpPr txBox="1"/>
          <p:nvPr/>
        </p:nvSpPr>
        <p:spPr>
          <a:xfrm>
            <a:off x="560221" y="5245544"/>
            <a:ext cx="17586960" cy="361950"/>
          </a:xfrm>
          <a:prstGeom prst="rect">
            <a:avLst/>
          </a:prstGeom>
        </p:spPr>
        <p:txBody>
          <a:bodyPr lIns="0" tIns="0" rIns="0" bIns="0" rtlCol="0" anchor="t">
            <a:spAutoFit/>
          </a:bodyPr>
          <a:lstStyle/>
          <a:p>
            <a:pPr algn="ctr">
              <a:lnSpc>
                <a:spcPts val="2879"/>
              </a:lnSpc>
              <a:spcBef>
                <a:spcPct val="0"/>
              </a:spcBef>
            </a:pPr>
            <a:r>
              <a:rPr lang="en-US" sz="2400" spc="72" dirty="0">
                <a:solidFill>
                  <a:srgbClr val="000000"/>
                </a:solidFill>
                <a:latin typeface="League Spartan"/>
                <a:ea typeface="League Spartan"/>
                <a:cs typeface="Poppins" panose="00000500000000000000" pitchFamily="2" charset="0"/>
                <a:sym typeface="League Spartan"/>
              </a:rPr>
              <a:t>“</a:t>
            </a:r>
            <a:r>
              <a:rPr lang="en-US" sz="2400" b="1" spc="72" dirty="0">
                <a:solidFill>
                  <a:srgbClr val="000000"/>
                </a:solidFill>
                <a:latin typeface="League Spartan"/>
                <a:ea typeface="League Spartan"/>
                <a:cs typeface="Poppins" panose="00000500000000000000" pitchFamily="2" charset="0"/>
                <a:sym typeface="League Spartan"/>
              </a:rPr>
              <a:t>WHAT TYPES OF ABNORMAL DRIVING BEHAVIORS ARE MOST FREQUENT FOR THE HIGHEST RISK DRIVER?”</a:t>
            </a:r>
          </a:p>
        </p:txBody>
      </p:sp>
      <p:sp>
        <p:nvSpPr>
          <p:cNvPr id="8" name="TextBox 8"/>
          <p:cNvSpPr txBox="1"/>
          <p:nvPr/>
        </p:nvSpPr>
        <p:spPr>
          <a:xfrm>
            <a:off x="292351" y="8061398"/>
            <a:ext cx="17444519" cy="723900"/>
          </a:xfrm>
          <a:prstGeom prst="rect">
            <a:avLst/>
          </a:prstGeom>
        </p:spPr>
        <p:txBody>
          <a:bodyPr lIns="0" tIns="0" rIns="0" bIns="0" rtlCol="0" anchor="t">
            <a:spAutoFit/>
          </a:bodyPr>
          <a:lstStyle/>
          <a:p>
            <a:pPr algn="ctr">
              <a:lnSpc>
                <a:spcPts val="2880"/>
              </a:lnSpc>
              <a:spcBef>
                <a:spcPct val="0"/>
              </a:spcBef>
            </a:pPr>
            <a:r>
              <a:rPr lang="en-US" sz="2400" spc="72" dirty="0">
                <a:solidFill>
                  <a:srgbClr val="000000"/>
                </a:solidFill>
                <a:latin typeface="League Spartan"/>
                <a:ea typeface="League Spartan"/>
                <a:cs typeface="Poppins" panose="00000500000000000000" pitchFamily="2" charset="0"/>
                <a:sym typeface="League Spartan"/>
              </a:rPr>
              <a:t>“</a:t>
            </a:r>
            <a:r>
              <a:rPr lang="en-US" sz="2400" b="1" spc="72" dirty="0">
                <a:solidFill>
                  <a:srgbClr val="000000"/>
                </a:solidFill>
                <a:latin typeface="League Spartan"/>
                <a:ea typeface="League Spartan"/>
                <a:cs typeface="Poppins" panose="00000500000000000000" pitchFamily="2" charset="0"/>
                <a:sym typeface="League Spartan"/>
              </a:rPr>
              <a:t>WHICH TRUCK MODELS ARE ASSOCIATED WITH THE HIGHEST NUMBER OF ABNORMAL EVENTS FROM HIGH-RISK DRIVERS?”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9E17"/>
        </a:solidFill>
        <a:effectLst/>
      </p:bgPr>
    </p:bg>
    <p:spTree>
      <p:nvGrpSpPr>
        <p:cNvPr id="1" name=""/>
        <p:cNvGrpSpPr/>
        <p:nvPr/>
      </p:nvGrpSpPr>
      <p:grpSpPr>
        <a:xfrm>
          <a:off x="0" y="0"/>
          <a:ext cx="0" cy="0"/>
          <a:chOff x="0" y="0"/>
          <a:chExt cx="0" cy="0"/>
        </a:xfrm>
      </p:grpSpPr>
      <p:sp>
        <p:nvSpPr>
          <p:cNvPr id="2" name="AutoShape 2"/>
          <p:cNvSpPr/>
          <p:nvPr/>
        </p:nvSpPr>
        <p:spPr>
          <a:xfrm>
            <a:off x="0" y="-2230"/>
            <a:ext cx="4624033" cy="10289230"/>
          </a:xfrm>
          <a:prstGeom prst="rect">
            <a:avLst/>
          </a:prstGeom>
          <a:solidFill>
            <a:srgbClr val="F8BF66"/>
          </a:solidFill>
        </p:spPr>
        <p:txBody>
          <a:bodyPr/>
          <a:lstStyle/>
          <a:p>
            <a:endParaRPr lang="en-US"/>
          </a:p>
        </p:txBody>
      </p:sp>
      <p:sp>
        <p:nvSpPr>
          <p:cNvPr id="3" name="Freeform 3"/>
          <p:cNvSpPr/>
          <p:nvPr/>
        </p:nvSpPr>
        <p:spPr>
          <a:xfrm>
            <a:off x="597474" y="3931535"/>
            <a:ext cx="3429084" cy="4721631"/>
          </a:xfrm>
          <a:custGeom>
            <a:avLst/>
            <a:gdLst/>
            <a:ahLst/>
            <a:cxnLst/>
            <a:rect l="l" t="t" r="r" b="b"/>
            <a:pathLst>
              <a:path w="3429084" h="4721631">
                <a:moveTo>
                  <a:pt x="0" y="0"/>
                </a:moveTo>
                <a:lnTo>
                  <a:pt x="3429085" y="0"/>
                </a:lnTo>
                <a:lnTo>
                  <a:pt x="3429085" y="4721631"/>
                </a:lnTo>
                <a:lnTo>
                  <a:pt x="0" y="472163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TextBox 5"/>
          <p:cNvSpPr txBox="1"/>
          <p:nvPr/>
        </p:nvSpPr>
        <p:spPr>
          <a:xfrm>
            <a:off x="0" y="685212"/>
            <a:ext cx="4624033" cy="942975"/>
          </a:xfrm>
          <a:prstGeom prst="rect">
            <a:avLst/>
          </a:prstGeom>
        </p:spPr>
        <p:txBody>
          <a:bodyPr lIns="0" tIns="0" rIns="0" bIns="0" rtlCol="0" anchor="t">
            <a:spAutoFit/>
          </a:bodyPr>
          <a:lstStyle/>
          <a:p>
            <a:pPr algn="ctr">
              <a:lnSpc>
                <a:spcPts val="3719"/>
              </a:lnSpc>
              <a:spcBef>
                <a:spcPct val="0"/>
              </a:spcBef>
            </a:pPr>
            <a:r>
              <a:rPr lang="en-US" sz="3099" spc="92">
                <a:solidFill>
                  <a:srgbClr val="000000"/>
                </a:solidFill>
                <a:latin typeface="League Spartan"/>
                <a:ea typeface="League Spartan"/>
                <a:cs typeface="League Spartan"/>
                <a:sym typeface="League Spartan"/>
              </a:rPr>
              <a:t>TOTAL MILES DRIVEN BY RISKY DRIVERS</a:t>
            </a:r>
          </a:p>
        </p:txBody>
      </p:sp>
      <p:sp>
        <p:nvSpPr>
          <p:cNvPr id="6" name="TextBox 6"/>
          <p:cNvSpPr txBox="1"/>
          <p:nvPr/>
        </p:nvSpPr>
        <p:spPr>
          <a:xfrm>
            <a:off x="4674832" y="5713245"/>
            <a:ext cx="13391017" cy="2500685"/>
          </a:xfrm>
          <a:prstGeom prst="rect">
            <a:avLst/>
          </a:prstGeom>
        </p:spPr>
        <p:txBody>
          <a:bodyPr lIns="0" tIns="0" rIns="0" bIns="0" rtlCol="0" anchor="t">
            <a:spAutoFit/>
          </a:bodyPr>
          <a:lstStyle/>
          <a:p>
            <a:pPr algn="l">
              <a:lnSpc>
                <a:spcPts val="3239"/>
              </a:lnSpc>
            </a:pPr>
            <a:r>
              <a:rPr lang="en-US" sz="2699" spc="80" dirty="0">
                <a:solidFill>
                  <a:srgbClr val="FFFFFF"/>
                </a:solidFill>
                <a:latin typeface="League Spartan" panose="020B0604020202020204" charset="0"/>
                <a:ea typeface="Poppins"/>
                <a:cs typeface="Poppins"/>
                <a:sym typeface="Poppins"/>
              </a:rPr>
              <a:t>Key Insights:</a:t>
            </a:r>
          </a:p>
          <a:p>
            <a:pPr marL="474979" lvl="1" indent="-237490" algn="l">
              <a:lnSpc>
                <a:spcPts val="2639"/>
              </a:lnSpc>
              <a:buFont typeface="Arial"/>
              <a:buChar char="•"/>
            </a:pPr>
            <a:r>
              <a:rPr lang="en-US" sz="2199" spc="65" dirty="0">
                <a:solidFill>
                  <a:srgbClr val="FFFFFF"/>
                </a:solidFill>
                <a:latin typeface="League Spartan" panose="020B0604020202020204" charset="0"/>
                <a:ea typeface="Poppins"/>
                <a:cs typeface="Poppins"/>
                <a:sym typeface="Poppins"/>
              </a:rPr>
              <a:t>Drivers with risk factor ≥ 7 and significant mileage are both risk-prone and highly active.</a:t>
            </a:r>
          </a:p>
          <a:p>
            <a:pPr marL="474979" lvl="1" indent="-237490" algn="l">
              <a:lnSpc>
                <a:spcPts val="2639"/>
              </a:lnSpc>
              <a:buFont typeface="Arial"/>
              <a:buChar char="•"/>
            </a:pPr>
            <a:r>
              <a:rPr lang="en-US" sz="2199" spc="65" dirty="0">
                <a:solidFill>
                  <a:srgbClr val="FFFFFF"/>
                </a:solidFill>
                <a:latin typeface="League Spartan" panose="020B0604020202020204" charset="0"/>
                <a:ea typeface="Poppins"/>
                <a:cs typeface="Poppins"/>
                <a:sym typeface="Poppins"/>
              </a:rPr>
              <a:t>Those at the top of the chart pose the highest operational risk due to greater exposure.</a:t>
            </a:r>
          </a:p>
          <a:p>
            <a:pPr marL="474979" lvl="1" indent="-237490" algn="l">
              <a:lnSpc>
                <a:spcPts val="2639"/>
              </a:lnSpc>
              <a:buFont typeface="Arial"/>
              <a:buChar char="•"/>
            </a:pPr>
            <a:r>
              <a:rPr lang="en-US" sz="2199" spc="65" dirty="0">
                <a:solidFill>
                  <a:srgbClr val="FFFFFF"/>
                </a:solidFill>
                <a:latin typeface="League Spartan" panose="020B0604020202020204" charset="0"/>
                <a:ea typeface="Poppins"/>
                <a:cs typeface="Poppins"/>
                <a:sym typeface="Poppins"/>
              </a:rPr>
              <a:t>Indicates a higher potential impact on safety and cost.</a:t>
            </a:r>
          </a:p>
          <a:p>
            <a:pPr algn="l">
              <a:lnSpc>
                <a:spcPts val="3345"/>
              </a:lnSpc>
            </a:pPr>
            <a:endParaRPr lang="en-US" sz="2787" spc="83" dirty="0">
              <a:solidFill>
                <a:srgbClr val="FFFFFF"/>
              </a:solidFill>
              <a:latin typeface="Poppins"/>
              <a:ea typeface="Poppins"/>
              <a:cs typeface="Poppins"/>
              <a:sym typeface="Poppins"/>
            </a:endParaRPr>
          </a:p>
        </p:txBody>
      </p:sp>
      <p:pic>
        <p:nvPicPr>
          <p:cNvPr id="8" name="Picture 7">
            <a:extLst>
              <a:ext uri="{FF2B5EF4-FFF2-40B4-BE49-F238E27FC236}">
                <a16:creationId xmlns:a16="http://schemas.microsoft.com/office/drawing/2014/main" id="{E175A436-F625-9E68-EEC3-D6EE0E968181}"/>
              </a:ext>
            </a:extLst>
          </p:cNvPr>
          <p:cNvPicPr>
            <a:picLocks noChangeAspect="1"/>
          </p:cNvPicPr>
          <p:nvPr/>
        </p:nvPicPr>
        <p:blipFill>
          <a:blip r:embed="rId4"/>
          <a:stretch>
            <a:fillRect/>
          </a:stretch>
        </p:blipFill>
        <p:spPr>
          <a:xfrm>
            <a:off x="5715000" y="266701"/>
            <a:ext cx="10898121" cy="5181600"/>
          </a:xfrm>
          <a:prstGeom prst="rect">
            <a:avLst/>
          </a:prstGeom>
        </p:spPr>
      </p:pic>
      <p:sp>
        <p:nvSpPr>
          <p:cNvPr id="7" name="TextBox 6">
            <a:extLst>
              <a:ext uri="{FF2B5EF4-FFF2-40B4-BE49-F238E27FC236}">
                <a16:creationId xmlns:a16="http://schemas.microsoft.com/office/drawing/2014/main" id="{98A8F1F4-79A1-9524-C77E-92B4CE037767}"/>
              </a:ext>
            </a:extLst>
          </p:cNvPr>
          <p:cNvSpPr txBox="1"/>
          <p:nvPr/>
        </p:nvSpPr>
        <p:spPr>
          <a:xfrm>
            <a:off x="4572000" y="8387698"/>
            <a:ext cx="13493849" cy="1899302"/>
          </a:xfrm>
          <a:prstGeom prst="rect">
            <a:avLst/>
          </a:prstGeom>
          <a:noFill/>
        </p:spPr>
        <p:txBody>
          <a:bodyPr wrap="square">
            <a:spAutoFit/>
          </a:bodyPr>
          <a:lstStyle/>
          <a:p>
            <a:pPr algn="l">
              <a:lnSpc>
                <a:spcPts val="3239"/>
              </a:lnSpc>
            </a:pPr>
            <a:r>
              <a:rPr lang="en-US" sz="2699" spc="80" dirty="0">
                <a:solidFill>
                  <a:srgbClr val="FFFFFF"/>
                </a:solidFill>
                <a:latin typeface="League Spartan" panose="020B0604020202020204" charset="0"/>
                <a:ea typeface="Poppins"/>
                <a:cs typeface="Poppins"/>
                <a:sym typeface="Poppins"/>
              </a:rPr>
              <a:t>Business Impact: </a:t>
            </a:r>
          </a:p>
          <a:p>
            <a:pPr marL="474979" lvl="1" indent="-237490" algn="l">
              <a:lnSpc>
                <a:spcPts val="2639"/>
              </a:lnSpc>
              <a:buFont typeface="Arial"/>
              <a:buChar char="•"/>
            </a:pPr>
            <a:r>
              <a:rPr lang="en-US" sz="2199" spc="65" dirty="0">
                <a:solidFill>
                  <a:srgbClr val="FFFFFF"/>
                </a:solidFill>
                <a:latin typeface="League Spartan" panose="020B0604020202020204" charset="0"/>
                <a:ea typeface="Poppins"/>
                <a:cs typeface="Poppins"/>
                <a:sym typeface="Poppins"/>
              </a:rPr>
              <a:t>Enables targeted interventions like safety training.</a:t>
            </a:r>
          </a:p>
          <a:p>
            <a:pPr marL="474979" lvl="1" indent="-237490" algn="l">
              <a:lnSpc>
                <a:spcPts val="2639"/>
              </a:lnSpc>
              <a:buFont typeface="Arial"/>
              <a:buChar char="•"/>
            </a:pPr>
            <a:r>
              <a:rPr lang="en-US" sz="2199" spc="65" dirty="0">
                <a:solidFill>
                  <a:srgbClr val="FFFFFF"/>
                </a:solidFill>
                <a:latin typeface="League Spartan" panose="020B0604020202020204" charset="0"/>
                <a:ea typeface="Poppins"/>
                <a:cs typeface="Poppins"/>
                <a:sym typeface="Poppins"/>
              </a:rPr>
              <a:t>Supports route/workload re-evaluation for high-risk drivers.</a:t>
            </a:r>
          </a:p>
          <a:p>
            <a:pPr marL="474979" lvl="1" indent="-237490" algn="l">
              <a:lnSpc>
                <a:spcPts val="2639"/>
              </a:lnSpc>
              <a:buFont typeface="Arial"/>
              <a:buChar char="•"/>
            </a:pPr>
            <a:r>
              <a:rPr lang="en-US" sz="2199" spc="65" dirty="0">
                <a:solidFill>
                  <a:srgbClr val="FFFFFF"/>
                </a:solidFill>
                <a:latin typeface="League Spartan" panose="020B0604020202020204" charset="0"/>
                <a:ea typeface="Poppins"/>
                <a:cs typeface="Poppins"/>
                <a:sym typeface="Poppins"/>
              </a:rPr>
              <a:t>Helps prioritize actions to improve fleet safety and efficiency.</a:t>
            </a:r>
          </a:p>
          <a:p>
            <a:pPr algn="l">
              <a:lnSpc>
                <a:spcPts val="3345"/>
              </a:lnSpc>
            </a:pPr>
            <a:endParaRPr lang="en-US" sz="2199" spc="65" dirty="0">
              <a:solidFill>
                <a:srgbClr val="FFFFFF"/>
              </a:solidFill>
              <a:latin typeface="Poppins"/>
              <a:ea typeface="Poppins"/>
              <a:cs typeface="Poppins"/>
              <a:sym typeface="Poppi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1C638"/>
        </a:solidFill>
        <a:effectLst/>
      </p:bgPr>
    </p:bg>
    <p:spTree>
      <p:nvGrpSpPr>
        <p:cNvPr id="1" name=""/>
        <p:cNvGrpSpPr/>
        <p:nvPr/>
      </p:nvGrpSpPr>
      <p:grpSpPr>
        <a:xfrm>
          <a:off x="0" y="0"/>
          <a:ext cx="0" cy="0"/>
          <a:chOff x="0" y="0"/>
          <a:chExt cx="0" cy="0"/>
        </a:xfrm>
      </p:grpSpPr>
      <p:sp>
        <p:nvSpPr>
          <p:cNvPr id="3" name="Freeform 3"/>
          <p:cNvSpPr/>
          <p:nvPr/>
        </p:nvSpPr>
        <p:spPr>
          <a:xfrm>
            <a:off x="11685627" y="4215893"/>
            <a:ext cx="6389585" cy="5818694"/>
          </a:xfrm>
          <a:custGeom>
            <a:avLst/>
            <a:gdLst/>
            <a:ahLst/>
            <a:cxnLst/>
            <a:rect l="l" t="t" r="r" b="b"/>
            <a:pathLst>
              <a:path w="6389585" h="5818694">
                <a:moveTo>
                  <a:pt x="0" y="0"/>
                </a:moveTo>
                <a:lnTo>
                  <a:pt x="6389586" y="0"/>
                </a:lnTo>
                <a:lnTo>
                  <a:pt x="6389586" y="5818695"/>
                </a:lnTo>
                <a:lnTo>
                  <a:pt x="0" y="5818695"/>
                </a:lnTo>
                <a:lnTo>
                  <a:pt x="0" y="0"/>
                </a:lnTo>
                <a:close/>
              </a:path>
            </a:pathLst>
          </a:custGeom>
          <a:blipFill>
            <a:blip r:embed="rId2"/>
            <a:stretch>
              <a:fillRect/>
            </a:stretch>
          </a:blipFill>
        </p:spPr>
        <p:txBody>
          <a:bodyPr/>
          <a:lstStyle/>
          <a:p>
            <a:endParaRPr lang="en-US"/>
          </a:p>
        </p:txBody>
      </p:sp>
      <p:sp>
        <p:nvSpPr>
          <p:cNvPr id="4" name="TextBox 4"/>
          <p:cNvSpPr txBox="1"/>
          <p:nvPr/>
        </p:nvSpPr>
        <p:spPr>
          <a:xfrm>
            <a:off x="11139488" y="2813171"/>
            <a:ext cx="7287314" cy="790575"/>
          </a:xfrm>
          <a:prstGeom prst="rect">
            <a:avLst/>
          </a:prstGeom>
        </p:spPr>
        <p:txBody>
          <a:bodyPr lIns="0" tIns="0" rIns="0" bIns="0" rtlCol="0" anchor="t">
            <a:spAutoFit/>
          </a:bodyPr>
          <a:lstStyle/>
          <a:p>
            <a:pPr algn="ctr">
              <a:lnSpc>
                <a:spcPts val="2136"/>
              </a:lnSpc>
              <a:spcBef>
                <a:spcPct val="0"/>
              </a:spcBef>
            </a:pPr>
            <a:r>
              <a:rPr lang="en-US" sz="1780" b="1" spc="53" dirty="0">
                <a:solidFill>
                  <a:srgbClr val="41403F"/>
                </a:solidFill>
                <a:latin typeface="League Spartan"/>
                <a:ea typeface="League Spartan"/>
                <a:cs typeface="League Spartan"/>
                <a:sym typeface="League Spartan"/>
              </a:rPr>
              <a:t>THIS SCATTER PLOT VISUALIZES DRIVERS ACROSS FOUR DIMENSIONS — TOTAL MILES, FUEL EFFICIENCY (MPG), RISK FACTOR, AND RISK CATEGORY.</a:t>
            </a:r>
          </a:p>
        </p:txBody>
      </p:sp>
      <p:sp>
        <p:nvSpPr>
          <p:cNvPr id="5" name="TextBox 5"/>
          <p:cNvSpPr txBox="1"/>
          <p:nvPr/>
        </p:nvSpPr>
        <p:spPr>
          <a:xfrm>
            <a:off x="0" y="7067010"/>
            <a:ext cx="10124126" cy="571500"/>
          </a:xfrm>
          <a:prstGeom prst="rect">
            <a:avLst/>
          </a:prstGeom>
        </p:spPr>
        <p:txBody>
          <a:bodyPr lIns="0" tIns="0" rIns="0" bIns="0" rtlCol="0" anchor="t">
            <a:spAutoFit/>
          </a:bodyPr>
          <a:lstStyle/>
          <a:p>
            <a:pPr algn="ctr">
              <a:lnSpc>
                <a:spcPts val="2080"/>
              </a:lnSpc>
              <a:spcBef>
                <a:spcPct val="0"/>
              </a:spcBef>
            </a:pPr>
            <a:r>
              <a:rPr lang="en-US" sz="1734" b="1" spc="52">
                <a:solidFill>
                  <a:srgbClr val="41403F"/>
                </a:solidFill>
                <a:latin typeface="League Spartan"/>
                <a:ea typeface="League Spartan"/>
                <a:cs typeface="League Spartan"/>
                <a:sym typeface="League Spartan"/>
              </a:rPr>
              <a:t>“NOTE THE HIGH-RISK OUTLIER IN THE BOTTOM-LEFT : </a:t>
            </a:r>
          </a:p>
          <a:p>
            <a:pPr algn="ctr">
              <a:lnSpc>
                <a:spcPts val="2560"/>
              </a:lnSpc>
              <a:spcBef>
                <a:spcPct val="0"/>
              </a:spcBef>
            </a:pPr>
            <a:r>
              <a:rPr lang="en-US" sz="2134" b="1" spc="64">
                <a:solidFill>
                  <a:srgbClr val="41403F"/>
                </a:solidFill>
                <a:latin typeface="League Spartan"/>
                <a:ea typeface="League Spartan"/>
                <a:cs typeface="League Spartan"/>
                <a:sym typeface="League Spartan"/>
              </a:rPr>
              <a:t>LOW MILEAGE, LOW MPG, BUT EXTREMELY HIGH RISKFACTOR”</a:t>
            </a:r>
          </a:p>
        </p:txBody>
      </p:sp>
      <p:sp>
        <p:nvSpPr>
          <p:cNvPr id="6" name="TextBox 6"/>
          <p:cNvSpPr txBox="1"/>
          <p:nvPr/>
        </p:nvSpPr>
        <p:spPr>
          <a:xfrm>
            <a:off x="136640" y="8367712"/>
            <a:ext cx="10420057" cy="1693412"/>
          </a:xfrm>
          <a:prstGeom prst="rect">
            <a:avLst/>
          </a:prstGeom>
        </p:spPr>
        <p:txBody>
          <a:bodyPr lIns="0" tIns="0" rIns="0" bIns="0" rtlCol="0" anchor="t">
            <a:spAutoFit/>
          </a:bodyPr>
          <a:lstStyle/>
          <a:p>
            <a:pPr algn="ctr">
              <a:lnSpc>
                <a:spcPts val="3105"/>
              </a:lnSpc>
              <a:spcBef>
                <a:spcPct val="0"/>
              </a:spcBef>
            </a:pPr>
            <a:r>
              <a:rPr lang="en-US" sz="2587" b="1" spc="77" dirty="0">
                <a:solidFill>
                  <a:srgbClr val="41403F"/>
                </a:solidFill>
                <a:latin typeface="League Spartan"/>
                <a:ea typeface="League Spartan"/>
                <a:cs typeface="League Spartan"/>
                <a:sym typeface="League Spartan"/>
              </a:rPr>
              <a:t>Business Implication:</a:t>
            </a:r>
          </a:p>
          <a:p>
            <a:pPr algn="ctr">
              <a:lnSpc>
                <a:spcPts val="2625"/>
              </a:lnSpc>
              <a:spcBef>
                <a:spcPct val="0"/>
              </a:spcBef>
            </a:pPr>
            <a:endParaRPr lang="en-US" sz="2587" b="1" spc="77" dirty="0">
              <a:solidFill>
                <a:srgbClr val="41403F"/>
              </a:solidFill>
              <a:latin typeface="League Spartan"/>
              <a:ea typeface="League Spartan"/>
              <a:cs typeface="League Spartan"/>
              <a:sym typeface="League Spartan"/>
            </a:endParaRPr>
          </a:p>
          <a:p>
            <a:pPr marL="450781" lvl="1" indent="-225391" algn="ctr">
              <a:lnSpc>
                <a:spcPts val="2505"/>
              </a:lnSpc>
              <a:buFont typeface="Arial"/>
              <a:buChar char="•"/>
            </a:pPr>
            <a:r>
              <a:rPr lang="en-US" sz="2100" b="1" spc="62" dirty="0">
                <a:solidFill>
                  <a:srgbClr val="41403F"/>
                </a:solidFill>
                <a:latin typeface="League Spartan"/>
                <a:ea typeface="League Spartan"/>
                <a:cs typeface="League Spartan"/>
                <a:sym typeface="League Spartan"/>
              </a:rPr>
              <a:t>This driver may be new, but already showing red-flag behavior</a:t>
            </a:r>
          </a:p>
          <a:p>
            <a:pPr marL="450781" lvl="1" indent="-225391" algn="ctr">
              <a:lnSpc>
                <a:spcPts val="2505"/>
              </a:lnSpc>
              <a:spcBef>
                <a:spcPct val="0"/>
              </a:spcBef>
              <a:buFont typeface="Arial"/>
              <a:buChar char="•"/>
            </a:pPr>
            <a:r>
              <a:rPr lang="en-US" sz="2100" b="1" spc="62" dirty="0">
                <a:solidFill>
                  <a:srgbClr val="41403F"/>
                </a:solidFill>
                <a:latin typeface="League Spartan"/>
                <a:ea typeface="League Spartan"/>
                <a:cs typeface="League Spartan"/>
                <a:sym typeface="League Spartan"/>
              </a:rPr>
              <a:t>Early intervention here could prevent future incidents</a:t>
            </a:r>
          </a:p>
          <a:p>
            <a:pPr marL="450781" lvl="1" indent="-225391" algn="ctr">
              <a:lnSpc>
                <a:spcPts val="2505"/>
              </a:lnSpc>
              <a:buFont typeface="Arial"/>
              <a:buChar char="•"/>
            </a:pPr>
            <a:r>
              <a:rPr lang="en-US" sz="2100" b="1" spc="62" dirty="0">
                <a:solidFill>
                  <a:srgbClr val="41403F"/>
                </a:solidFill>
                <a:latin typeface="League Spartan"/>
                <a:ea typeface="League Spartan"/>
                <a:cs typeface="League Spartan"/>
                <a:sym typeface="League Spartan"/>
              </a:rPr>
              <a:t>This kind of insight supports proactive safety strategy</a:t>
            </a:r>
          </a:p>
        </p:txBody>
      </p:sp>
      <p:sp>
        <p:nvSpPr>
          <p:cNvPr id="7" name="TextBox 7"/>
          <p:cNvSpPr txBox="1"/>
          <p:nvPr/>
        </p:nvSpPr>
        <p:spPr>
          <a:xfrm>
            <a:off x="2505014" y="127749"/>
            <a:ext cx="14106585" cy="476250"/>
          </a:xfrm>
          <a:prstGeom prst="rect">
            <a:avLst/>
          </a:prstGeom>
        </p:spPr>
        <p:txBody>
          <a:bodyPr wrap="square" lIns="0" tIns="0" rIns="0" bIns="0" rtlCol="0" anchor="t">
            <a:spAutoFit/>
          </a:bodyPr>
          <a:lstStyle/>
          <a:p>
            <a:pPr algn="ctr">
              <a:lnSpc>
                <a:spcPts val="3719"/>
              </a:lnSpc>
              <a:spcBef>
                <a:spcPct val="0"/>
              </a:spcBef>
            </a:pPr>
            <a:r>
              <a:rPr lang="en-US" sz="3099" b="1" spc="92" dirty="0">
                <a:solidFill>
                  <a:srgbClr val="2C92D5"/>
                </a:solidFill>
                <a:latin typeface="League Spartan"/>
                <a:ea typeface="League Spartan"/>
                <a:cs typeface="League Spartan"/>
                <a:sym typeface="League Spartan"/>
              </a:rPr>
              <a:t>DRIVER RISK &amp; EFFICIENCY QUADRANT WITH OUTLIER INSIGHT</a:t>
            </a:r>
          </a:p>
        </p:txBody>
      </p:sp>
      <p:pic>
        <p:nvPicPr>
          <p:cNvPr id="11" name="Picture 10">
            <a:extLst>
              <a:ext uri="{FF2B5EF4-FFF2-40B4-BE49-F238E27FC236}">
                <a16:creationId xmlns:a16="http://schemas.microsoft.com/office/drawing/2014/main" id="{BBE4C8D0-220D-B842-79F3-7F73EA639EB4}"/>
              </a:ext>
            </a:extLst>
          </p:cNvPr>
          <p:cNvPicPr>
            <a:picLocks noChangeAspect="1"/>
          </p:cNvPicPr>
          <p:nvPr/>
        </p:nvPicPr>
        <p:blipFill>
          <a:blip r:embed="rId3"/>
          <a:stretch>
            <a:fillRect/>
          </a:stretch>
        </p:blipFill>
        <p:spPr>
          <a:xfrm>
            <a:off x="238188" y="793484"/>
            <a:ext cx="10926700" cy="554432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5BBFF"/>
        </a:solidFill>
        <a:effectLst/>
      </p:bgPr>
    </p:bg>
    <p:spTree>
      <p:nvGrpSpPr>
        <p:cNvPr id="1" name=""/>
        <p:cNvGrpSpPr/>
        <p:nvPr/>
      </p:nvGrpSpPr>
      <p:grpSpPr>
        <a:xfrm>
          <a:off x="0" y="0"/>
          <a:ext cx="0" cy="0"/>
          <a:chOff x="0" y="0"/>
          <a:chExt cx="0" cy="0"/>
        </a:xfrm>
      </p:grpSpPr>
      <p:sp>
        <p:nvSpPr>
          <p:cNvPr id="2" name="AutoShape 2"/>
          <p:cNvSpPr/>
          <p:nvPr/>
        </p:nvSpPr>
        <p:spPr>
          <a:xfrm>
            <a:off x="0" y="0"/>
            <a:ext cx="11735483" cy="10287000"/>
          </a:xfrm>
          <a:prstGeom prst="rect">
            <a:avLst/>
          </a:prstGeom>
          <a:solidFill>
            <a:srgbClr val="2C92D5"/>
          </a:solidFill>
        </p:spPr>
        <p:txBody>
          <a:bodyPr/>
          <a:lstStyle/>
          <a:p>
            <a:endParaRPr lang="en-US"/>
          </a:p>
        </p:txBody>
      </p:sp>
      <p:sp>
        <p:nvSpPr>
          <p:cNvPr id="4" name="TextBox 4"/>
          <p:cNvSpPr txBox="1"/>
          <p:nvPr/>
        </p:nvSpPr>
        <p:spPr>
          <a:xfrm>
            <a:off x="8815491" y="1205538"/>
            <a:ext cx="12113890" cy="942975"/>
          </a:xfrm>
          <a:prstGeom prst="rect">
            <a:avLst/>
          </a:prstGeom>
        </p:spPr>
        <p:txBody>
          <a:bodyPr lIns="0" tIns="0" rIns="0" bIns="0" rtlCol="0" anchor="t">
            <a:spAutoFit/>
          </a:bodyPr>
          <a:lstStyle/>
          <a:p>
            <a:pPr algn="ctr">
              <a:lnSpc>
                <a:spcPts val="3719"/>
              </a:lnSpc>
              <a:spcBef>
                <a:spcPct val="0"/>
              </a:spcBef>
            </a:pPr>
            <a:r>
              <a:rPr lang="en-US" sz="3099" spc="92">
                <a:solidFill>
                  <a:srgbClr val="000000"/>
                </a:solidFill>
                <a:latin typeface="League Spartan"/>
                <a:ea typeface="League Spartan"/>
                <a:cs typeface="League Spartan"/>
                <a:sym typeface="League Spartan"/>
              </a:rPr>
              <a:t>TOP RISK DRIVER: </a:t>
            </a:r>
          </a:p>
          <a:p>
            <a:pPr algn="ctr">
              <a:lnSpc>
                <a:spcPts val="3719"/>
              </a:lnSpc>
              <a:spcBef>
                <a:spcPct val="0"/>
              </a:spcBef>
            </a:pPr>
            <a:r>
              <a:rPr lang="en-US" sz="3099" spc="92">
                <a:solidFill>
                  <a:srgbClr val="000000"/>
                </a:solidFill>
                <a:latin typeface="League Spartan"/>
                <a:ea typeface="League Spartan"/>
                <a:cs typeface="League Spartan"/>
                <a:sym typeface="League Spartan"/>
              </a:rPr>
              <a:t>WHAT’S CAUSING THE RISK?</a:t>
            </a:r>
          </a:p>
        </p:txBody>
      </p:sp>
      <p:sp>
        <p:nvSpPr>
          <p:cNvPr id="5" name="TextBox 5"/>
          <p:cNvSpPr txBox="1"/>
          <p:nvPr/>
        </p:nvSpPr>
        <p:spPr>
          <a:xfrm>
            <a:off x="-71211" y="837226"/>
            <a:ext cx="11364604" cy="3577903"/>
          </a:xfrm>
          <a:prstGeom prst="rect">
            <a:avLst/>
          </a:prstGeom>
        </p:spPr>
        <p:txBody>
          <a:bodyPr lIns="0" tIns="0" rIns="0" bIns="0" rtlCol="0" anchor="t">
            <a:spAutoFit/>
          </a:bodyPr>
          <a:lstStyle/>
          <a:p>
            <a:pPr algn="ctr">
              <a:lnSpc>
                <a:spcPts val="3269"/>
              </a:lnSpc>
              <a:spcBef>
                <a:spcPct val="0"/>
              </a:spcBef>
            </a:pPr>
            <a:r>
              <a:rPr lang="en-US" sz="2724" b="1" spc="81" dirty="0">
                <a:solidFill>
                  <a:srgbClr val="000000"/>
                </a:solidFill>
                <a:latin typeface="League Spartan"/>
                <a:ea typeface="League Spartan"/>
                <a:cs typeface="League Spartan"/>
                <a:sym typeface="League Spartan"/>
              </a:rPr>
              <a:t>Key Insights:</a:t>
            </a:r>
          </a:p>
          <a:p>
            <a:pPr algn="ctr">
              <a:lnSpc>
                <a:spcPts val="2789"/>
              </a:lnSpc>
              <a:spcBef>
                <a:spcPct val="0"/>
              </a:spcBef>
            </a:pPr>
            <a:endParaRPr lang="en-US" sz="2724" b="1" spc="81" dirty="0">
              <a:solidFill>
                <a:srgbClr val="000000"/>
              </a:solidFill>
              <a:latin typeface="League Spartan"/>
              <a:ea typeface="League Spartan"/>
              <a:cs typeface="League Spartan"/>
              <a:sym typeface="League Spartan"/>
            </a:endParaRPr>
          </a:p>
          <a:p>
            <a:pPr marL="480294" lvl="1" indent="-240147" algn="l">
              <a:lnSpc>
                <a:spcPts val="2669"/>
              </a:lnSpc>
              <a:buFont typeface="Arial"/>
              <a:buChar char="•"/>
            </a:pPr>
            <a:r>
              <a:rPr lang="en-US" sz="2300" b="1" spc="66" dirty="0">
                <a:solidFill>
                  <a:schemeClr val="bg1">
                    <a:lumMod val="85000"/>
                  </a:schemeClr>
                </a:solidFill>
                <a:latin typeface="League Spartan"/>
                <a:ea typeface="League Spartan"/>
                <a:cs typeface="League Spartan"/>
                <a:sym typeface="League Spartan"/>
              </a:rPr>
              <a:t>Lane departure (55%) and overspeed (25%) are the most common risky behaviors.</a:t>
            </a:r>
          </a:p>
          <a:p>
            <a:pPr algn="l">
              <a:lnSpc>
                <a:spcPts val="2789"/>
              </a:lnSpc>
            </a:pPr>
            <a:endParaRPr lang="en-US" sz="2300" b="1" spc="66" dirty="0">
              <a:solidFill>
                <a:schemeClr val="bg1">
                  <a:lumMod val="85000"/>
                </a:schemeClr>
              </a:solidFill>
              <a:latin typeface="League Spartan"/>
              <a:ea typeface="League Spartan"/>
              <a:cs typeface="League Spartan"/>
              <a:sym typeface="League Spartan"/>
            </a:endParaRPr>
          </a:p>
          <a:p>
            <a:pPr marL="480294" lvl="1" indent="-240147" algn="l">
              <a:lnSpc>
                <a:spcPts val="2669"/>
              </a:lnSpc>
              <a:buFont typeface="Arial"/>
              <a:buChar char="•"/>
            </a:pPr>
            <a:r>
              <a:rPr lang="en-US" sz="2300" b="1" spc="66" dirty="0">
                <a:solidFill>
                  <a:schemeClr val="bg1">
                    <a:lumMod val="85000"/>
                  </a:schemeClr>
                </a:solidFill>
                <a:latin typeface="League Spartan"/>
                <a:ea typeface="League Spartan"/>
                <a:cs typeface="League Spartan"/>
                <a:sym typeface="League Spartan"/>
              </a:rPr>
              <a:t>Indicates that the driver’s risk profile is driven by lane discipline and speed violations.</a:t>
            </a:r>
          </a:p>
          <a:p>
            <a:pPr algn="just">
              <a:lnSpc>
                <a:spcPts val="2789"/>
              </a:lnSpc>
            </a:pPr>
            <a:endParaRPr lang="en-US" sz="2300" b="1" spc="66" dirty="0">
              <a:solidFill>
                <a:schemeClr val="bg1">
                  <a:lumMod val="85000"/>
                </a:schemeClr>
              </a:solidFill>
              <a:latin typeface="League Spartan"/>
              <a:ea typeface="League Spartan"/>
              <a:cs typeface="League Spartan"/>
              <a:sym typeface="League Spartan"/>
            </a:endParaRPr>
          </a:p>
          <a:p>
            <a:pPr marL="480294" lvl="1" indent="-240147" algn="just">
              <a:lnSpc>
                <a:spcPts val="2669"/>
              </a:lnSpc>
              <a:buFont typeface="Arial"/>
              <a:buChar char="•"/>
            </a:pPr>
            <a:r>
              <a:rPr lang="en-US" sz="2300" b="1" spc="66" dirty="0">
                <a:solidFill>
                  <a:schemeClr val="bg1">
                    <a:lumMod val="85000"/>
                  </a:schemeClr>
                </a:solidFill>
                <a:latin typeface="League Spartan"/>
                <a:ea typeface="League Spartan"/>
                <a:cs typeface="League Spartan"/>
                <a:sym typeface="League Spartan"/>
              </a:rPr>
              <a:t>Rare but critical issues like unsafe following distance are also present, showing a broad behavioral concern.</a:t>
            </a:r>
          </a:p>
        </p:txBody>
      </p:sp>
      <p:sp>
        <p:nvSpPr>
          <p:cNvPr id="6" name="TextBox 6"/>
          <p:cNvSpPr txBox="1"/>
          <p:nvPr/>
        </p:nvSpPr>
        <p:spPr>
          <a:xfrm>
            <a:off x="0" y="5494859"/>
            <a:ext cx="11293393" cy="3272050"/>
          </a:xfrm>
          <a:prstGeom prst="rect">
            <a:avLst/>
          </a:prstGeom>
        </p:spPr>
        <p:txBody>
          <a:bodyPr lIns="0" tIns="0" rIns="0" bIns="0" rtlCol="0" anchor="t">
            <a:spAutoFit/>
          </a:bodyPr>
          <a:lstStyle/>
          <a:p>
            <a:pPr algn="ctr">
              <a:lnSpc>
                <a:spcPts val="3269"/>
              </a:lnSpc>
              <a:spcBef>
                <a:spcPct val="0"/>
              </a:spcBef>
            </a:pPr>
            <a:r>
              <a:rPr lang="en-US" sz="2724" b="1" spc="81" dirty="0">
                <a:solidFill>
                  <a:srgbClr val="000000"/>
                </a:solidFill>
                <a:latin typeface="League Spartan"/>
                <a:ea typeface="League Spartan"/>
                <a:cs typeface="League Spartan"/>
                <a:sym typeface="League Spartan"/>
              </a:rPr>
              <a:t>Business Impact:</a:t>
            </a:r>
          </a:p>
          <a:p>
            <a:pPr algn="ctr">
              <a:lnSpc>
                <a:spcPts val="2669"/>
              </a:lnSpc>
            </a:pPr>
            <a:endParaRPr lang="en-US" sz="2724" b="1" spc="81" dirty="0">
              <a:solidFill>
                <a:srgbClr val="000000"/>
              </a:solidFill>
              <a:latin typeface="League Spartan"/>
              <a:ea typeface="League Spartan"/>
              <a:cs typeface="League Spartan"/>
              <a:sym typeface="League Spartan"/>
            </a:endParaRPr>
          </a:p>
          <a:p>
            <a:pPr marL="480294" lvl="1" indent="-240147" algn="l">
              <a:lnSpc>
                <a:spcPts val="2669"/>
              </a:lnSpc>
              <a:buFont typeface="Arial"/>
              <a:buChar char="•"/>
            </a:pPr>
            <a:r>
              <a:rPr lang="en-US" sz="2300" b="1" spc="66" dirty="0">
                <a:solidFill>
                  <a:schemeClr val="bg1">
                    <a:lumMod val="85000"/>
                  </a:schemeClr>
                </a:solidFill>
                <a:latin typeface="League Spartan"/>
                <a:ea typeface="League Spartan"/>
                <a:cs typeface="League Spartan"/>
                <a:sym typeface="League Spartan"/>
              </a:rPr>
              <a:t>Enables targeted driver training on lane discipline and speed control.</a:t>
            </a:r>
          </a:p>
          <a:p>
            <a:pPr algn="l">
              <a:lnSpc>
                <a:spcPts val="3029"/>
              </a:lnSpc>
            </a:pPr>
            <a:endParaRPr lang="en-US" sz="2300" b="1" spc="66" dirty="0">
              <a:solidFill>
                <a:schemeClr val="bg1">
                  <a:lumMod val="85000"/>
                </a:schemeClr>
              </a:solidFill>
              <a:latin typeface="League Spartan"/>
              <a:ea typeface="League Spartan"/>
              <a:cs typeface="League Spartan"/>
              <a:sym typeface="League Spartan"/>
            </a:endParaRPr>
          </a:p>
          <a:p>
            <a:pPr marL="480294" lvl="1" indent="-240147" algn="l">
              <a:lnSpc>
                <a:spcPts val="2669"/>
              </a:lnSpc>
              <a:buFont typeface="Arial"/>
              <a:buChar char="•"/>
            </a:pPr>
            <a:r>
              <a:rPr lang="en-US" sz="2300" b="1" spc="66" dirty="0">
                <a:solidFill>
                  <a:schemeClr val="bg1">
                    <a:lumMod val="85000"/>
                  </a:schemeClr>
                </a:solidFill>
                <a:latin typeface="League Spartan"/>
                <a:ea typeface="League Spartan"/>
                <a:cs typeface="League Spartan"/>
                <a:sym typeface="League Spartan"/>
              </a:rPr>
              <a:t>Justifies personalized coaching based on behavior patterns.</a:t>
            </a:r>
          </a:p>
          <a:p>
            <a:pPr algn="l">
              <a:lnSpc>
                <a:spcPts val="3029"/>
              </a:lnSpc>
            </a:pPr>
            <a:endParaRPr lang="en-US" sz="2300" b="1" spc="66" dirty="0">
              <a:solidFill>
                <a:schemeClr val="bg1">
                  <a:lumMod val="85000"/>
                </a:schemeClr>
              </a:solidFill>
              <a:latin typeface="League Spartan"/>
              <a:ea typeface="League Spartan"/>
              <a:cs typeface="League Spartan"/>
              <a:sym typeface="League Spartan"/>
            </a:endParaRPr>
          </a:p>
          <a:p>
            <a:pPr marL="480294" lvl="1" indent="-240147" algn="l">
              <a:lnSpc>
                <a:spcPts val="2669"/>
              </a:lnSpc>
              <a:buFont typeface="Arial"/>
              <a:buChar char="•"/>
            </a:pPr>
            <a:r>
              <a:rPr lang="en-US" sz="2300" b="1" spc="66" dirty="0">
                <a:solidFill>
                  <a:schemeClr val="bg1">
                    <a:lumMod val="85000"/>
                  </a:schemeClr>
                </a:solidFill>
                <a:latin typeface="League Spartan"/>
                <a:ea typeface="League Spartan"/>
                <a:cs typeface="League Spartan"/>
                <a:sym typeface="League Spartan"/>
              </a:rPr>
              <a:t>Helps prioritize safety measures like lane assist alerts or speed monitoring.</a:t>
            </a:r>
          </a:p>
        </p:txBody>
      </p:sp>
      <p:pic>
        <p:nvPicPr>
          <p:cNvPr id="10" name="Picture 9">
            <a:extLst>
              <a:ext uri="{FF2B5EF4-FFF2-40B4-BE49-F238E27FC236}">
                <a16:creationId xmlns:a16="http://schemas.microsoft.com/office/drawing/2014/main" id="{7988D8A9-70CD-89AD-6B25-17B72938BCC5}"/>
              </a:ext>
            </a:extLst>
          </p:cNvPr>
          <p:cNvPicPr>
            <a:picLocks noChangeAspect="1"/>
          </p:cNvPicPr>
          <p:nvPr/>
        </p:nvPicPr>
        <p:blipFill>
          <a:blip r:embed="rId2"/>
          <a:stretch>
            <a:fillRect/>
          </a:stretch>
        </p:blipFill>
        <p:spPr>
          <a:xfrm>
            <a:off x="10744201" y="4747173"/>
            <a:ext cx="7543800" cy="433428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EA259"/>
        </a:solidFill>
        <a:effectLst/>
      </p:bgPr>
    </p:bg>
    <p:spTree>
      <p:nvGrpSpPr>
        <p:cNvPr id="1" name=""/>
        <p:cNvGrpSpPr/>
        <p:nvPr/>
      </p:nvGrpSpPr>
      <p:grpSpPr>
        <a:xfrm>
          <a:off x="0" y="0"/>
          <a:ext cx="0" cy="0"/>
          <a:chOff x="0" y="0"/>
          <a:chExt cx="0" cy="0"/>
        </a:xfrm>
      </p:grpSpPr>
      <p:sp>
        <p:nvSpPr>
          <p:cNvPr id="2" name="AutoShape 2"/>
          <p:cNvSpPr/>
          <p:nvPr/>
        </p:nvSpPr>
        <p:spPr>
          <a:xfrm>
            <a:off x="9436" y="212262"/>
            <a:ext cx="18288000" cy="1433353"/>
          </a:xfrm>
          <a:prstGeom prst="rect">
            <a:avLst/>
          </a:prstGeom>
          <a:solidFill>
            <a:srgbClr val="A1D683"/>
          </a:solidFill>
        </p:spPr>
        <p:txBody>
          <a:bodyPr/>
          <a:lstStyle/>
          <a:p>
            <a:endParaRPr lang="en-US"/>
          </a:p>
        </p:txBody>
      </p:sp>
      <p:sp>
        <p:nvSpPr>
          <p:cNvPr id="3" name="Freeform 3"/>
          <p:cNvSpPr/>
          <p:nvPr/>
        </p:nvSpPr>
        <p:spPr>
          <a:xfrm>
            <a:off x="15050168" y="0"/>
            <a:ext cx="2584872" cy="1857877"/>
          </a:xfrm>
          <a:custGeom>
            <a:avLst/>
            <a:gdLst/>
            <a:ahLst/>
            <a:cxnLst/>
            <a:rect l="l" t="t" r="r" b="b"/>
            <a:pathLst>
              <a:path w="2584872" h="1857877">
                <a:moveTo>
                  <a:pt x="0" y="0"/>
                </a:moveTo>
                <a:lnTo>
                  <a:pt x="2584872" y="0"/>
                </a:lnTo>
                <a:lnTo>
                  <a:pt x="2584872" y="1857877"/>
                </a:lnTo>
                <a:lnTo>
                  <a:pt x="0" y="1857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TextBox 5"/>
          <p:cNvSpPr txBox="1"/>
          <p:nvPr/>
        </p:nvSpPr>
        <p:spPr>
          <a:xfrm>
            <a:off x="546559" y="604630"/>
            <a:ext cx="12912842" cy="476250"/>
          </a:xfrm>
          <a:prstGeom prst="rect">
            <a:avLst/>
          </a:prstGeom>
        </p:spPr>
        <p:txBody>
          <a:bodyPr lIns="0" tIns="0" rIns="0" bIns="0" rtlCol="0" anchor="t">
            <a:spAutoFit/>
          </a:bodyPr>
          <a:lstStyle/>
          <a:p>
            <a:pPr algn="ctr">
              <a:lnSpc>
                <a:spcPts val="3719"/>
              </a:lnSpc>
              <a:spcBef>
                <a:spcPct val="0"/>
              </a:spcBef>
            </a:pPr>
            <a:r>
              <a:rPr lang="en-US" sz="3099" b="1" spc="92">
                <a:solidFill>
                  <a:srgbClr val="000000"/>
                </a:solidFill>
                <a:latin typeface="League Spartan"/>
                <a:ea typeface="League Spartan"/>
                <a:cs typeface="League Spartan"/>
                <a:sym typeface="League Spartan"/>
              </a:rPr>
              <a:t>ABNORMAL EVENT CONCENTRATION BY CITY</a:t>
            </a:r>
          </a:p>
        </p:txBody>
      </p:sp>
      <p:sp>
        <p:nvSpPr>
          <p:cNvPr id="6" name="TextBox 6"/>
          <p:cNvSpPr txBox="1"/>
          <p:nvPr/>
        </p:nvSpPr>
        <p:spPr>
          <a:xfrm>
            <a:off x="7162800" y="3405899"/>
            <a:ext cx="11277600" cy="4681410"/>
          </a:xfrm>
          <a:prstGeom prst="rect">
            <a:avLst/>
          </a:prstGeom>
        </p:spPr>
        <p:txBody>
          <a:bodyPr wrap="square" lIns="0" tIns="0" rIns="0" bIns="0" rtlCol="0" anchor="t">
            <a:spAutoFit/>
          </a:bodyPr>
          <a:lstStyle/>
          <a:p>
            <a:pPr algn="ctr">
              <a:lnSpc>
                <a:spcPts val="3719"/>
              </a:lnSpc>
            </a:pPr>
            <a:r>
              <a:rPr lang="en-US" sz="3099" spc="92" dirty="0">
                <a:solidFill>
                  <a:srgbClr val="000000"/>
                </a:solidFill>
                <a:latin typeface="League Spartan"/>
                <a:ea typeface="League Spartan"/>
                <a:cs typeface="League Spartan"/>
                <a:sym typeface="League Spartan"/>
              </a:rPr>
              <a:t>Key Insights:</a:t>
            </a:r>
          </a:p>
          <a:p>
            <a:pPr algn="ctr">
              <a:lnSpc>
                <a:spcPts val="3807"/>
              </a:lnSpc>
            </a:pPr>
            <a:endParaRPr lang="en-US" sz="3099" spc="92" dirty="0">
              <a:solidFill>
                <a:srgbClr val="000000"/>
              </a:solidFill>
              <a:latin typeface="League Spartan"/>
              <a:ea typeface="League Spartan"/>
              <a:cs typeface="League Spartan"/>
              <a:sym typeface="League Spartan"/>
            </a:endParaRPr>
          </a:p>
          <a:p>
            <a:pPr marL="561341" lvl="1" indent="-280670" algn="l">
              <a:lnSpc>
                <a:spcPts val="3120"/>
              </a:lnSpc>
              <a:buFont typeface="Arial"/>
              <a:buChar char="•"/>
            </a:pPr>
            <a:r>
              <a:rPr lang="en-US" sz="2400" spc="78" dirty="0">
                <a:solidFill>
                  <a:schemeClr val="bg1">
                    <a:lumMod val="85000"/>
                  </a:schemeClr>
                </a:solidFill>
                <a:latin typeface="League Spartan"/>
                <a:ea typeface="League Spartan"/>
                <a:cs typeface="League Spartan"/>
                <a:sym typeface="League Spartan"/>
              </a:rPr>
              <a:t>Cities with large bubbles indicate frequent driver issues, which may signal:</a:t>
            </a:r>
          </a:p>
          <a:p>
            <a:pPr algn="l">
              <a:lnSpc>
                <a:spcPts val="2639"/>
              </a:lnSpc>
            </a:pPr>
            <a:r>
              <a:rPr lang="en-US" sz="2400" spc="65" dirty="0">
                <a:solidFill>
                  <a:schemeClr val="bg1">
                    <a:lumMod val="85000"/>
                  </a:schemeClr>
                </a:solidFill>
                <a:latin typeface="League Spartan"/>
                <a:ea typeface="League Spartan"/>
                <a:cs typeface="League Spartan"/>
                <a:sym typeface="League Spartan"/>
              </a:rPr>
              <a:t>            1.  Poor road conditi</a:t>
            </a:r>
            <a:r>
              <a:rPr lang="en-US" sz="2400" b="1" spc="65" dirty="0">
                <a:solidFill>
                  <a:schemeClr val="bg1">
                    <a:lumMod val="85000"/>
                  </a:schemeClr>
                </a:solidFill>
                <a:latin typeface="League Spartan"/>
                <a:ea typeface="League Spartan"/>
                <a:cs typeface="League Spartan"/>
                <a:sym typeface="League Spartan"/>
              </a:rPr>
              <a:t>ons</a:t>
            </a:r>
          </a:p>
          <a:p>
            <a:pPr algn="l">
              <a:lnSpc>
                <a:spcPts val="2639"/>
              </a:lnSpc>
            </a:pPr>
            <a:r>
              <a:rPr lang="en-US" sz="2400" b="1" spc="65" dirty="0">
                <a:solidFill>
                  <a:schemeClr val="bg1">
                    <a:lumMod val="85000"/>
                  </a:schemeClr>
                </a:solidFill>
                <a:latin typeface="League Spartan"/>
                <a:ea typeface="League Spartan"/>
                <a:cs typeface="League Spartan"/>
                <a:sym typeface="League Spartan"/>
              </a:rPr>
              <a:t>            2. High-traffic urban areas</a:t>
            </a:r>
          </a:p>
          <a:p>
            <a:pPr algn="l">
              <a:lnSpc>
                <a:spcPts val="2639"/>
              </a:lnSpc>
              <a:spcBef>
                <a:spcPct val="0"/>
              </a:spcBef>
            </a:pPr>
            <a:r>
              <a:rPr lang="en-US" sz="2400" b="1" spc="65" dirty="0">
                <a:solidFill>
                  <a:schemeClr val="bg1">
                    <a:lumMod val="85000"/>
                  </a:schemeClr>
                </a:solidFill>
                <a:latin typeface="League Spartan"/>
                <a:ea typeface="League Spartan"/>
                <a:cs typeface="League Spartan"/>
                <a:sym typeface="League Spartan"/>
              </a:rPr>
              <a:t>            3. Route planning inefficiencies</a:t>
            </a:r>
          </a:p>
          <a:p>
            <a:pPr algn="l">
              <a:lnSpc>
                <a:spcPts val="2639"/>
              </a:lnSpc>
              <a:spcBef>
                <a:spcPct val="0"/>
              </a:spcBef>
            </a:pPr>
            <a:r>
              <a:rPr lang="en-US" sz="2400" b="1" spc="65" dirty="0">
                <a:solidFill>
                  <a:schemeClr val="bg1">
                    <a:lumMod val="85000"/>
                  </a:schemeClr>
                </a:solidFill>
                <a:latin typeface="League Spartan"/>
                <a:ea typeface="League Spartan"/>
                <a:cs typeface="League Spartan"/>
                <a:sym typeface="League Spartan"/>
              </a:rPr>
              <a:t>            4. Region-specific driving behavior patterns</a:t>
            </a:r>
          </a:p>
          <a:p>
            <a:pPr algn="ctr">
              <a:lnSpc>
                <a:spcPts val="3120"/>
              </a:lnSpc>
              <a:spcBef>
                <a:spcPct val="0"/>
              </a:spcBef>
            </a:pPr>
            <a:endParaRPr lang="en-US" sz="2400" b="1" spc="65" dirty="0">
              <a:solidFill>
                <a:schemeClr val="bg1">
                  <a:lumMod val="85000"/>
                </a:schemeClr>
              </a:solidFill>
              <a:latin typeface="League Spartan"/>
              <a:ea typeface="League Spartan"/>
              <a:cs typeface="League Spartan"/>
              <a:sym typeface="League Spartan"/>
            </a:endParaRPr>
          </a:p>
          <a:p>
            <a:pPr marL="561341" lvl="1" indent="-280670" algn="l">
              <a:lnSpc>
                <a:spcPts val="3120"/>
              </a:lnSpc>
              <a:buFont typeface="Arial"/>
              <a:buChar char="•"/>
            </a:pPr>
            <a:r>
              <a:rPr lang="en-US" sz="2400" b="1" spc="78" dirty="0">
                <a:solidFill>
                  <a:schemeClr val="bg1">
                    <a:lumMod val="85000"/>
                  </a:schemeClr>
                </a:solidFill>
                <a:latin typeface="League Spartan"/>
                <a:ea typeface="League Spartan"/>
                <a:cs typeface="League Spartan"/>
                <a:sym typeface="League Spartan"/>
              </a:rPr>
              <a:t>Helps identify regional training needs, route optimizations, or policy changes</a:t>
            </a:r>
          </a:p>
          <a:p>
            <a:pPr algn="ctr">
              <a:lnSpc>
                <a:spcPts val="3120"/>
              </a:lnSpc>
              <a:spcBef>
                <a:spcPct val="0"/>
              </a:spcBef>
            </a:pPr>
            <a:endParaRPr lang="en-US" sz="2600" b="1" spc="78" dirty="0">
              <a:solidFill>
                <a:srgbClr val="000000"/>
              </a:solidFill>
              <a:latin typeface="League Spartan"/>
              <a:ea typeface="League Spartan"/>
              <a:cs typeface="League Spartan"/>
              <a:sym typeface="League Spartan"/>
            </a:endParaRPr>
          </a:p>
        </p:txBody>
      </p:sp>
      <p:pic>
        <p:nvPicPr>
          <p:cNvPr id="8" name="Picture 7">
            <a:extLst>
              <a:ext uri="{FF2B5EF4-FFF2-40B4-BE49-F238E27FC236}">
                <a16:creationId xmlns:a16="http://schemas.microsoft.com/office/drawing/2014/main" id="{09D2F5C4-B9C0-CCDC-78DE-B1CBBA4218D7}"/>
              </a:ext>
            </a:extLst>
          </p:cNvPr>
          <p:cNvPicPr>
            <a:picLocks noChangeAspect="1"/>
          </p:cNvPicPr>
          <p:nvPr/>
        </p:nvPicPr>
        <p:blipFill>
          <a:blip r:embed="rId4"/>
          <a:stretch>
            <a:fillRect/>
          </a:stretch>
        </p:blipFill>
        <p:spPr>
          <a:xfrm>
            <a:off x="34836" y="3193637"/>
            <a:ext cx="7315200" cy="507593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26666"/>
        </a:solidFill>
        <a:effectLst/>
      </p:bgPr>
    </p:bg>
    <p:spTree>
      <p:nvGrpSpPr>
        <p:cNvPr id="1" name=""/>
        <p:cNvGrpSpPr/>
        <p:nvPr/>
      </p:nvGrpSpPr>
      <p:grpSpPr>
        <a:xfrm>
          <a:off x="0" y="0"/>
          <a:ext cx="0" cy="0"/>
          <a:chOff x="0" y="0"/>
          <a:chExt cx="0" cy="0"/>
        </a:xfrm>
      </p:grpSpPr>
      <p:sp>
        <p:nvSpPr>
          <p:cNvPr id="2" name="AutoShape 2"/>
          <p:cNvSpPr/>
          <p:nvPr/>
        </p:nvSpPr>
        <p:spPr>
          <a:xfrm>
            <a:off x="0" y="2310631"/>
            <a:ext cx="18288000" cy="7976369"/>
          </a:xfrm>
          <a:prstGeom prst="rect">
            <a:avLst/>
          </a:prstGeom>
          <a:solidFill>
            <a:srgbClr val="9B3E3E"/>
          </a:solidFill>
        </p:spPr>
        <p:txBody>
          <a:bodyPr/>
          <a:lstStyle/>
          <a:p>
            <a:endParaRPr lang="en-US"/>
          </a:p>
        </p:txBody>
      </p:sp>
      <p:sp>
        <p:nvSpPr>
          <p:cNvPr id="3" name="Freeform 3"/>
          <p:cNvSpPr/>
          <p:nvPr/>
        </p:nvSpPr>
        <p:spPr>
          <a:xfrm>
            <a:off x="0" y="1747"/>
            <a:ext cx="3540512" cy="2212820"/>
          </a:xfrm>
          <a:custGeom>
            <a:avLst/>
            <a:gdLst/>
            <a:ahLst/>
            <a:cxnLst/>
            <a:rect l="l" t="t" r="r" b="b"/>
            <a:pathLst>
              <a:path w="3540512" h="2212820">
                <a:moveTo>
                  <a:pt x="0" y="0"/>
                </a:moveTo>
                <a:lnTo>
                  <a:pt x="3540512" y="0"/>
                </a:lnTo>
                <a:lnTo>
                  <a:pt x="3540512" y="2212820"/>
                </a:lnTo>
                <a:lnTo>
                  <a:pt x="0" y="2212820"/>
                </a:lnTo>
                <a:lnTo>
                  <a:pt x="0" y="0"/>
                </a:lnTo>
                <a:close/>
              </a:path>
            </a:pathLst>
          </a:custGeom>
          <a:blipFill>
            <a:blip r:embed="rId2"/>
            <a:stretch>
              <a:fillRect/>
            </a:stretch>
          </a:blipFill>
        </p:spPr>
        <p:txBody>
          <a:bodyPr/>
          <a:lstStyle/>
          <a:p>
            <a:endParaRPr lang="en-US"/>
          </a:p>
        </p:txBody>
      </p:sp>
      <p:sp>
        <p:nvSpPr>
          <p:cNvPr id="5" name="TextBox 5"/>
          <p:cNvSpPr txBox="1"/>
          <p:nvPr/>
        </p:nvSpPr>
        <p:spPr>
          <a:xfrm>
            <a:off x="4125382" y="785812"/>
            <a:ext cx="10836381" cy="476250"/>
          </a:xfrm>
          <a:prstGeom prst="rect">
            <a:avLst/>
          </a:prstGeom>
        </p:spPr>
        <p:txBody>
          <a:bodyPr lIns="0" tIns="0" rIns="0" bIns="0" rtlCol="0" anchor="t">
            <a:spAutoFit/>
          </a:bodyPr>
          <a:lstStyle/>
          <a:p>
            <a:pPr algn="ctr">
              <a:lnSpc>
                <a:spcPts val="3719"/>
              </a:lnSpc>
              <a:spcBef>
                <a:spcPct val="0"/>
              </a:spcBef>
            </a:pPr>
            <a:r>
              <a:rPr lang="en-US" sz="3099" spc="92">
                <a:solidFill>
                  <a:srgbClr val="000000"/>
                </a:solidFill>
                <a:latin typeface="League Spartan"/>
                <a:ea typeface="League Spartan"/>
                <a:cs typeface="League Spartan"/>
                <a:sym typeface="League Spartan"/>
              </a:rPr>
              <a:t>MOST RISK-PRONE TRUCK MODELS</a:t>
            </a:r>
          </a:p>
        </p:txBody>
      </p:sp>
      <p:sp>
        <p:nvSpPr>
          <p:cNvPr id="6" name="TextBox 6"/>
          <p:cNvSpPr txBox="1"/>
          <p:nvPr/>
        </p:nvSpPr>
        <p:spPr>
          <a:xfrm>
            <a:off x="0" y="3325434"/>
            <a:ext cx="11175713" cy="5552161"/>
          </a:xfrm>
          <a:prstGeom prst="rect">
            <a:avLst/>
          </a:prstGeom>
        </p:spPr>
        <p:txBody>
          <a:bodyPr lIns="0" tIns="0" rIns="0" bIns="0" rtlCol="0" anchor="t">
            <a:spAutoFit/>
          </a:bodyPr>
          <a:lstStyle/>
          <a:p>
            <a:pPr algn="l">
              <a:lnSpc>
                <a:spcPts val="2520"/>
              </a:lnSpc>
            </a:pPr>
            <a:endParaRPr dirty="0"/>
          </a:p>
          <a:p>
            <a:pPr algn="l">
              <a:lnSpc>
                <a:spcPts val="3239"/>
              </a:lnSpc>
            </a:pPr>
            <a:r>
              <a:rPr lang="en-US" sz="2699" spc="80" dirty="0">
                <a:solidFill>
                  <a:srgbClr val="000000"/>
                </a:solidFill>
                <a:latin typeface="League Spartan"/>
                <a:ea typeface="League Spartan"/>
                <a:cs typeface="League Spartan"/>
                <a:sym typeface="League Spartan"/>
              </a:rPr>
              <a:t>                                    </a:t>
            </a:r>
            <a:r>
              <a:rPr lang="en-US" sz="2800" spc="80" dirty="0">
                <a:solidFill>
                  <a:srgbClr val="000000"/>
                </a:solidFill>
                <a:latin typeface="League Spartan"/>
                <a:ea typeface="League Spartan"/>
                <a:cs typeface="League Spartan"/>
                <a:sym typeface="League Spartan"/>
              </a:rPr>
              <a:t>Key Insights:</a:t>
            </a:r>
          </a:p>
          <a:p>
            <a:pPr algn="l">
              <a:lnSpc>
                <a:spcPts val="2520"/>
              </a:lnSpc>
            </a:pPr>
            <a:endParaRPr lang="en-US" sz="2699" spc="80" dirty="0">
              <a:solidFill>
                <a:schemeClr val="bg1">
                  <a:lumMod val="95000"/>
                </a:schemeClr>
              </a:solidFill>
              <a:latin typeface="League Spartan"/>
              <a:ea typeface="League Spartan"/>
              <a:cs typeface="League Spartan"/>
              <a:sym typeface="League Spartan"/>
            </a:endParaRPr>
          </a:p>
          <a:p>
            <a:pPr marL="453390" lvl="1" indent="-226695" algn="l">
              <a:lnSpc>
                <a:spcPts val="2520"/>
              </a:lnSpc>
              <a:buFont typeface="Arial"/>
              <a:buChar char="•"/>
            </a:pPr>
            <a:r>
              <a:rPr lang="en-US" sz="2400" b="1" spc="63" dirty="0">
                <a:solidFill>
                  <a:schemeClr val="bg1">
                    <a:lumMod val="85000"/>
                  </a:schemeClr>
                </a:solidFill>
                <a:latin typeface="League Spartan"/>
                <a:ea typeface="League Spartan"/>
                <a:cs typeface="League Spartan"/>
                <a:sym typeface="League Spartan"/>
              </a:rPr>
              <a:t>Caterpillar and ford trucks top the list with the highest number of abnormal events from high-risk drivers.</a:t>
            </a:r>
          </a:p>
          <a:p>
            <a:pPr algn="l">
              <a:lnSpc>
                <a:spcPts val="2520"/>
              </a:lnSpc>
            </a:pPr>
            <a:endParaRPr lang="en-US" sz="2400" b="1" spc="63" dirty="0">
              <a:solidFill>
                <a:schemeClr val="bg1">
                  <a:lumMod val="85000"/>
                </a:schemeClr>
              </a:solidFill>
              <a:latin typeface="League Spartan"/>
              <a:ea typeface="League Spartan"/>
              <a:cs typeface="League Spartan"/>
              <a:sym typeface="League Spartan"/>
            </a:endParaRPr>
          </a:p>
          <a:p>
            <a:pPr marL="453390" lvl="1" indent="-226695" algn="l">
              <a:lnSpc>
                <a:spcPts val="2520"/>
              </a:lnSpc>
              <a:buFont typeface="Arial"/>
              <a:buChar char="•"/>
            </a:pPr>
            <a:r>
              <a:rPr lang="en-US" sz="2400" b="1" spc="63" dirty="0">
                <a:solidFill>
                  <a:schemeClr val="bg1">
                    <a:lumMod val="85000"/>
                  </a:schemeClr>
                </a:solidFill>
                <a:latin typeface="League Spartan"/>
                <a:ea typeface="League Spartan"/>
                <a:cs typeface="League Spartan"/>
                <a:sym typeface="League Spartan"/>
              </a:rPr>
              <a:t>Lane departure is the most frequent event type across all five models.</a:t>
            </a:r>
          </a:p>
          <a:p>
            <a:pPr algn="l">
              <a:lnSpc>
                <a:spcPts val="2520"/>
              </a:lnSpc>
            </a:pPr>
            <a:endParaRPr lang="en-US" sz="2400" b="1" spc="63" dirty="0">
              <a:solidFill>
                <a:schemeClr val="bg1">
                  <a:lumMod val="85000"/>
                </a:schemeClr>
              </a:solidFill>
              <a:latin typeface="League Spartan"/>
              <a:ea typeface="League Spartan"/>
              <a:cs typeface="League Spartan"/>
              <a:sym typeface="League Spartan"/>
            </a:endParaRPr>
          </a:p>
          <a:p>
            <a:pPr marL="453390" lvl="1" indent="-226695" algn="l">
              <a:lnSpc>
                <a:spcPts val="2520"/>
              </a:lnSpc>
              <a:buFont typeface="Arial"/>
              <a:buChar char="•"/>
            </a:pPr>
            <a:r>
              <a:rPr lang="en-US" sz="2400" b="1" spc="63" dirty="0">
                <a:solidFill>
                  <a:schemeClr val="bg1">
                    <a:lumMod val="85000"/>
                  </a:schemeClr>
                </a:solidFill>
                <a:latin typeface="League Spartan"/>
                <a:ea typeface="League Spartan"/>
                <a:cs typeface="League Spartan"/>
                <a:sym typeface="League Spartan"/>
              </a:rPr>
              <a:t>Over-speeding is significantly observed in Ford and Hino, indicating aggressive driving patterns.</a:t>
            </a:r>
          </a:p>
          <a:p>
            <a:pPr algn="l">
              <a:lnSpc>
                <a:spcPts val="2520"/>
              </a:lnSpc>
            </a:pPr>
            <a:endParaRPr lang="en-US" sz="2400" b="1" spc="63" dirty="0">
              <a:solidFill>
                <a:schemeClr val="bg1">
                  <a:lumMod val="85000"/>
                </a:schemeClr>
              </a:solidFill>
              <a:latin typeface="League Spartan"/>
              <a:ea typeface="League Spartan"/>
              <a:cs typeface="League Spartan"/>
              <a:sym typeface="League Spartan"/>
            </a:endParaRPr>
          </a:p>
          <a:p>
            <a:pPr marL="453390" lvl="1" indent="-226695" algn="l">
              <a:lnSpc>
                <a:spcPts val="2520"/>
              </a:lnSpc>
              <a:buFont typeface="Arial"/>
              <a:buChar char="•"/>
            </a:pPr>
            <a:r>
              <a:rPr lang="en-US" sz="2400" b="1" spc="63" dirty="0">
                <a:solidFill>
                  <a:schemeClr val="bg1">
                    <a:lumMod val="85000"/>
                  </a:schemeClr>
                </a:solidFill>
                <a:latin typeface="League Spartan"/>
                <a:ea typeface="League Spartan"/>
                <a:cs typeface="League Spartan"/>
                <a:sym typeface="League Spartan"/>
              </a:rPr>
              <a:t>Even lower-volume models like Volvo and Hino show a consistent spread of risky behaviors.</a:t>
            </a:r>
          </a:p>
          <a:p>
            <a:pPr algn="l">
              <a:lnSpc>
                <a:spcPts val="2520"/>
              </a:lnSpc>
            </a:pPr>
            <a:endParaRPr lang="en-US" sz="2400" b="1" spc="63" dirty="0">
              <a:solidFill>
                <a:schemeClr val="bg1">
                  <a:lumMod val="85000"/>
                </a:schemeClr>
              </a:solidFill>
              <a:latin typeface="League Spartan"/>
              <a:ea typeface="League Spartan"/>
              <a:cs typeface="League Spartan"/>
              <a:sym typeface="League Spartan"/>
            </a:endParaRPr>
          </a:p>
          <a:p>
            <a:pPr marL="453390" lvl="1" indent="-226695" algn="l">
              <a:lnSpc>
                <a:spcPts val="2520"/>
              </a:lnSpc>
              <a:buFont typeface="Arial"/>
              <a:buChar char="•"/>
            </a:pPr>
            <a:r>
              <a:rPr lang="en-US" sz="2400" b="1" spc="63" dirty="0">
                <a:solidFill>
                  <a:schemeClr val="bg1">
                    <a:lumMod val="85000"/>
                  </a:schemeClr>
                </a:solidFill>
                <a:latin typeface="League Spartan"/>
                <a:ea typeface="League Spartan"/>
                <a:cs typeface="League Spartan"/>
                <a:sym typeface="League Spartan"/>
              </a:rPr>
              <a:t>Highlights the need for truck model-specific training, feature audits, or driver assignment strategies.</a:t>
            </a:r>
          </a:p>
        </p:txBody>
      </p:sp>
      <p:pic>
        <p:nvPicPr>
          <p:cNvPr id="10" name="Picture 9">
            <a:extLst>
              <a:ext uri="{FF2B5EF4-FFF2-40B4-BE49-F238E27FC236}">
                <a16:creationId xmlns:a16="http://schemas.microsoft.com/office/drawing/2014/main" id="{AA6913AE-4FB2-5C4A-3DE2-51AEA3FC97DB}"/>
              </a:ext>
            </a:extLst>
          </p:cNvPr>
          <p:cNvPicPr>
            <a:picLocks noChangeAspect="1"/>
          </p:cNvPicPr>
          <p:nvPr/>
        </p:nvPicPr>
        <p:blipFill>
          <a:blip r:embed="rId3"/>
          <a:stretch>
            <a:fillRect/>
          </a:stretch>
        </p:blipFill>
        <p:spPr>
          <a:xfrm>
            <a:off x="11136739" y="3796572"/>
            <a:ext cx="7151261" cy="479675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8" name="Group 27">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6446955" y="3537"/>
            <a:ext cx="2814980" cy="2649013"/>
            <a:chOff x="-648769" y="2358"/>
            <a:chExt cx="1876653" cy="1766008"/>
          </a:xfrm>
        </p:grpSpPr>
        <p:sp>
          <p:nvSpPr>
            <p:cNvPr id="29" name="Freeform: Shape 28">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Rectangle 31">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05794" y="9050499"/>
            <a:ext cx="968052" cy="96805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5154" y="8581662"/>
            <a:ext cx="3392947" cy="1705336"/>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data analysis&#10;&#10;AI-generated content may be incorrect.">
            <a:extLst>
              <a:ext uri="{FF2B5EF4-FFF2-40B4-BE49-F238E27FC236}">
                <a16:creationId xmlns:a16="http://schemas.microsoft.com/office/drawing/2014/main" id="{86D58C3A-E58B-C568-A27A-82D556F9D3A1}"/>
              </a:ext>
            </a:extLst>
          </p:cNvPr>
          <p:cNvPicPr>
            <a:picLocks noChangeAspect="1"/>
          </p:cNvPicPr>
          <p:nvPr/>
        </p:nvPicPr>
        <p:blipFill>
          <a:blip r:embed="rId3"/>
          <a:stretch>
            <a:fillRect/>
          </a:stretch>
        </p:blipFill>
        <p:spPr>
          <a:xfrm>
            <a:off x="300296" y="213135"/>
            <a:ext cx="17687407" cy="9860728"/>
          </a:xfrm>
          <a:prstGeom prst="rect">
            <a:avLst/>
          </a:prstGeom>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TotalTime>
  <Words>593</Words>
  <Application>Microsoft Office PowerPoint</Application>
  <PresentationFormat>Custom</PresentationFormat>
  <Paragraphs>76</Paragraphs>
  <Slides>10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Poppins Medium Bold</vt:lpstr>
      <vt:lpstr>Arial</vt:lpstr>
      <vt:lpstr>Poppins</vt:lpstr>
      <vt:lpstr>Calibri</vt:lpstr>
      <vt:lpstr>League Spartan</vt:lpstr>
      <vt:lpstr>Aptos</vt:lpstr>
      <vt:lpstr>Poppins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BIGDATA_DASHBOARD</dc:title>
  <cp:lastModifiedBy>SAI NIKHEL RANGALA</cp:lastModifiedBy>
  <cp:revision>9</cp:revision>
  <dcterms:created xsi:type="dcterms:W3CDTF">2006-08-16T00:00:00Z</dcterms:created>
  <dcterms:modified xsi:type="dcterms:W3CDTF">2025-05-05T00:39:26Z</dcterms:modified>
  <dc:identifier>DAGmaqYDslM</dc:identifier>
</cp:coreProperties>
</file>

<file path=docProps/thumbnail.jpeg>
</file>